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3" r:id="rId2"/>
    <p:sldId id="256" r:id="rId3"/>
    <p:sldId id="259" r:id="rId4"/>
    <p:sldId id="257" r:id="rId5"/>
    <p:sldId id="258" r:id="rId6"/>
    <p:sldId id="260" r:id="rId7"/>
    <p:sldId id="261" r:id="rId8"/>
    <p:sldId id="262" r:id="rId9"/>
    <p:sldId id="278" r:id="rId10"/>
    <p:sldId id="263" r:id="rId11"/>
    <p:sldId id="264" r:id="rId12"/>
    <p:sldId id="269" r:id="rId13"/>
    <p:sldId id="270" r:id="rId14"/>
    <p:sldId id="266" r:id="rId15"/>
    <p:sldId id="267" r:id="rId16"/>
    <p:sldId id="279" r:id="rId17"/>
    <p:sldId id="268" r:id="rId18"/>
    <p:sldId id="271" r:id="rId19"/>
    <p:sldId id="272" r:id="rId20"/>
    <p:sldId id="273" r:id="rId21"/>
    <p:sldId id="274" r:id="rId22"/>
    <p:sldId id="275" r:id="rId23"/>
    <p:sldId id="280" r:id="rId24"/>
    <p:sldId id="281" r:id="rId25"/>
    <p:sldId id="276" r:id="rId26"/>
    <p:sldId id="282" r:id="rId27"/>
    <p:sldId id="27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618" y="1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9F46B4-A8DD-4805-B54A-8DBCC74A6584}"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9B326B-719B-4D8D-B72B-722360876618}" type="slidenum">
              <a:rPr lang="en-US" smtClean="0"/>
              <a:t>‹#›</a:t>
            </a:fld>
            <a:endParaRPr lang="en-US"/>
          </a:p>
        </p:txBody>
      </p:sp>
    </p:spTree>
    <p:extLst>
      <p:ext uri="{BB962C8B-B14F-4D97-AF65-F5344CB8AC3E}">
        <p14:creationId xmlns:p14="http://schemas.microsoft.com/office/powerpoint/2010/main" val="1389560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9B326B-719B-4D8D-B72B-722360876618}" type="slidenum">
              <a:rPr lang="en-US" smtClean="0"/>
              <a:t>27</a:t>
            </a:fld>
            <a:endParaRPr lang="en-US"/>
          </a:p>
        </p:txBody>
      </p:sp>
    </p:spTree>
    <p:extLst>
      <p:ext uri="{BB962C8B-B14F-4D97-AF65-F5344CB8AC3E}">
        <p14:creationId xmlns:p14="http://schemas.microsoft.com/office/powerpoint/2010/main" val="3810587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6CC01D-7A70-40ED-A118-04847BBB589D}"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40109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CC01D-7A70-40ED-A118-04847BBB589D}"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77566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CC01D-7A70-40ED-A118-04847BBB589D}"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355040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CC01D-7A70-40ED-A118-04847BBB589D}"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18307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6CC01D-7A70-40ED-A118-04847BBB589D}"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284489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6CC01D-7A70-40ED-A118-04847BBB589D}"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1815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6CC01D-7A70-40ED-A118-04847BBB589D}"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166321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6CC01D-7A70-40ED-A118-04847BBB589D}"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41360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CC01D-7A70-40ED-A118-04847BBB589D}"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358490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6CC01D-7A70-40ED-A118-04847BBB589D}"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355238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6CC01D-7A70-40ED-A118-04847BBB589D}"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3B4B9-A2A7-4D1B-9D5A-2E3AFD42C244}" type="slidenum">
              <a:rPr lang="en-US" smtClean="0"/>
              <a:t>‹#›</a:t>
            </a:fld>
            <a:endParaRPr lang="en-US"/>
          </a:p>
        </p:txBody>
      </p:sp>
    </p:spTree>
    <p:extLst>
      <p:ext uri="{BB962C8B-B14F-4D97-AF65-F5344CB8AC3E}">
        <p14:creationId xmlns:p14="http://schemas.microsoft.com/office/powerpoint/2010/main" val="3528397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CC01D-7A70-40ED-A118-04847BBB589D}" type="datetimeFigureOut">
              <a:rPr lang="en-US" smtClean="0"/>
              <a:t>12/6/2021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3B4B9-A2A7-4D1B-9D5A-2E3AFD42C244}" type="slidenum">
              <a:rPr lang="en-US" smtClean="0"/>
              <a:t>‹#›</a:t>
            </a:fld>
            <a:endParaRPr lang="en-US"/>
          </a:p>
        </p:txBody>
      </p:sp>
    </p:spTree>
    <p:extLst>
      <p:ext uri="{BB962C8B-B14F-4D97-AF65-F5344CB8AC3E}">
        <p14:creationId xmlns:p14="http://schemas.microsoft.com/office/powerpoint/2010/main" val="378067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latin typeface="MyriadPro-SemiboldSemiCn"/>
            </a:endParaRPr>
          </a:p>
          <a:p>
            <a:pPr marL="0" indent="0" algn="ctr">
              <a:buNone/>
            </a:pPr>
            <a:r>
              <a:rPr lang="en-US" dirty="0">
                <a:latin typeface="MyriadPro-SemiboldSemiCn"/>
              </a:rPr>
              <a:t>The Indian Society for Bone and Mineral Research (ISBMR) </a:t>
            </a:r>
            <a:r>
              <a:rPr lang="en-US" b="1" dirty="0">
                <a:latin typeface="MyriadPro-SemiboldSemiCn"/>
              </a:rPr>
              <a:t>position statement </a:t>
            </a:r>
            <a:r>
              <a:rPr lang="en-US" dirty="0">
                <a:latin typeface="MyriadPro-SemiboldSemiCn"/>
              </a:rPr>
              <a:t>for the diagnosis and treatment of osteoporosis in </a:t>
            </a:r>
            <a:r>
              <a:rPr lang="en-US" dirty="0" smtClean="0">
                <a:latin typeface="MyriadPro-SemiboldSemiCn"/>
              </a:rPr>
              <a:t>adults</a:t>
            </a:r>
            <a:endParaRPr lang="en-US" dirty="0">
              <a:latin typeface="MyriadPro-SemiboldSemiCn"/>
            </a:endParaRPr>
          </a:p>
          <a:p>
            <a:pPr marL="0" indent="0" algn="ctr">
              <a:buNone/>
            </a:pPr>
            <a:endParaRPr lang="en-US" dirty="0" smtClean="0">
              <a:latin typeface="MyriadPro-SemiboldSemiCn"/>
            </a:endParaRPr>
          </a:p>
          <a:p>
            <a:pPr marL="0" indent="0" algn="ctr">
              <a:buNone/>
            </a:pPr>
            <a:r>
              <a:rPr lang="en-US" sz="3200" dirty="0" smtClean="0">
                <a:latin typeface="MyriadPro-SemiboldSemiCn"/>
              </a:rPr>
              <a:t>Subhash C Kukreja, MD</a:t>
            </a:r>
          </a:p>
          <a:p>
            <a:pPr marL="0" indent="0" algn="ctr">
              <a:buNone/>
            </a:pPr>
            <a:r>
              <a:rPr lang="en-US" sz="3200" dirty="0" smtClean="0">
                <a:latin typeface="MyriadPro-SemiboldSemiCn"/>
              </a:rPr>
              <a:t>University of Illinois </a:t>
            </a:r>
          </a:p>
          <a:p>
            <a:pPr marL="0" indent="0" algn="ctr">
              <a:buNone/>
            </a:pPr>
            <a:r>
              <a:rPr lang="en-US" sz="3200" dirty="0" smtClean="0">
                <a:latin typeface="MyriadPro-SemiboldSemiCn"/>
              </a:rPr>
              <a:t>Chicago, IL, USA</a:t>
            </a:r>
            <a:endParaRPr lang="en-US" sz="3200" dirty="0"/>
          </a:p>
        </p:txBody>
      </p:sp>
    </p:spTree>
    <p:extLst>
      <p:ext uri="{BB962C8B-B14F-4D97-AF65-F5344CB8AC3E}">
        <p14:creationId xmlns:p14="http://schemas.microsoft.com/office/powerpoint/2010/main" val="2737067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Nutritional Factors</a:t>
            </a:r>
            <a:endParaRPr lang="en-US" b="1" dirty="0"/>
          </a:p>
        </p:txBody>
      </p:sp>
      <p:sp>
        <p:nvSpPr>
          <p:cNvPr id="3" name="Content Placeholder 2"/>
          <p:cNvSpPr>
            <a:spLocks noGrp="1"/>
          </p:cNvSpPr>
          <p:nvPr>
            <p:ph idx="1"/>
          </p:nvPr>
        </p:nvSpPr>
        <p:spPr/>
        <p:txBody>
          <a:bodyPr>
            <a:normAutofit fontScale="62500" lnSpcReduction="20000"/>
          </a:bodyPr>
          <a:lstStyle/>
          <a:p>
            <a:r>
              <a:rPr lang="en-US" b="1" dirty="0" smtClean="0"/>
              <a:t>Calcium: </a:t>
            </a:r>
            <a:r>
              <a:rPr lang="en-US" dirty="0" smtClean="0"/>
              <a:t>Indian </a:t>
            </a:r>
            <a:r>
              <a:rPr lang="en-US" dirty="0"/>
              <a:t>diets are predominantly </a:t>
            </a:r>
            <a:r>
              <a:rPr lang="en-US" dirty="0" smtClean="0"/>
              <a:t>vegetarian, and </a:t>
            </a:r>
            <a:r>
              <a:rPr lang="en-US" dirty="0"/>
              <a:t>the contribution of dairy products to the </a:t>
            </a:r>
            <a:r>
              <a:rPr lang="en-US" dirty="0" smtClean="0"/>
              <a:t>overall calcium </a:t>
            </a:r>
            <a:r>
              <a:rPr lang="en-US" dirty="0"/>
              <a:t>intake is minimal in the lower </a:t>
            </a:r>
            <a:r>
              <a:rPr lang="en-US" dirty="0" smtClean="0"/>
              <a:t>socioeconomic classes</a:t>
            </a:r>
            <a:r>
              <a:rPr lang="en-US" dirty="0"/>
              <a:t>. Furthermore, the unequal </a:t>
            </a:r>
            <a:r>
              <a:rPr lang="en-US" dirty="0" smtClean="0"/>
              <a:t>distribution of </a:t>
            </a:r>
            <a:r>
              <a:rPr lang="en-US" dirty="0"/>
              <a:t>milk and milk products, with boys and </a:t>
            </a:r>
            <a:r>
              <a:rPr lang="en-US" dirty="0" smtClean="0"/>
              <a:t>men being </a:t>
            </a:r>
            <a:r>
              <a:rPr lang="en-US" dirty="0"/>
              <a:t>served larger portions, is another factor </a:t>
            </a:r>
            <a:r>
              <a:rPr lang="en-US" dirty="0" smtClean="0"/>
              <a:t>that worsens </a:t>
            </a:r>
            <a:r>
              <a:rPr lang="en-US" dirty="0"/>
              <a:t>the situation [5]. </a:t>
            </a:r>
            <a:r>
              <a:rPr lang="en-US" dirty="0" smtClean="0"/>
              <a:t>Indian </a:t>
            </a:r>
            <a:r>
              <a:rPr lang="en-US" dirty="0"/>
              <a:t>diets have a higher ratio of </a:t>
            </a:r>
            <a:r>
              <a:rPr lang="en-US" dirty="0" err="1" smtClean="0"/>
              <a:t>phytates</a:t>
            </a:r>
            <a:r>
              <a:rPr lang="en-US" dirty="0" smtClean="0"/>
              <a:t> to </a:t>
            </a:r>
            <a:r>
              <a:rPr lang="en-US" dirty="0"/>
              <a:t>calcium, especially among rural Indians [30</a:t>
            </a:r>
            <a:r>
              <a:rPr lang="en-US" dirty="0" smtClean="0"/>
              <a:t>]. </a:t>
            </a:r>
            <a:r>
              <a:rPr lang="en-US" dirty="0" err="1" smtClean="0"/>
              <a:t>Phytates</a:t>
            </a:r>
            <a:r>
              <a:rPr lang="en-US" dirty="0" smtClean="0"/>
              <a:t> </a:t>
            </a:r>
            <a:r>
              <a:rPr lang="en-US" dirty="0"/>
              <a:t>may hinder calcium absorption from </a:t>
            </a:r>
            <a:r>
              <a:rPr lang="en-US" dirty="0" smtClean="0"/>
              <a:t>the already </a:t>
            </a:r>
            <a:r>
              <a:rPr lang="en-US" dirty="0"/>
              <a:t>calcium-deficient diets. A survey </a:t>
            </a:r>
            <a:r>
              <a:rPr lang="en-US" dirty="0" smtClean="0"/>
              <a:t>conducted in </a:t>
            </a:r>
            <a:r>
              <a:rPr lang="en-US" dirty="0"/>
              <a:t>2011–2012 in India reported a dietary </a:t>
            </a:r>
            <a:r>
              <a:rPr lang="en-US" dirty="0" smtClean="0"/>
              <a:t>calcium intake </a:t>
            </a:r>
            <a:r>
              <a:rPr lang="en-US" dirty="0"/>
              <a:t>of only 429 mg/day [31</a:t>
            </a:r>
            <a:r>
              <a:rPr lang="en-US" dirty="0" smtClean="0"/>
              <a:t>].</a:t>
            </a:r>
          </a:p>
          <a:p>
            <a:r>
              <a:rPr lang="en-US" b="1" dirty="0" smtClean="0"/>
              <a:t>Vitamin D:</a:t>
            </a:r>
            <a:r>
              <a:rPr lang="en-US" b="1" dirty="0"/>
              <a:t> </a:t>
            </a:r>
            <a:r>
              <a:rPr lang="en-US" dirty="0"/>
              <a:t>Some of the reasons for vitamin D </a:t>
            </a:r>
            <a:r>
              <a:rPr lang="en-US" dirty="0" smtClean="0"/>
              <a:t>deficiency among </a:t>
            </a:r>
            <a:r>
              <a:rPr lang="en-US" dirty="0"/>
              <a:t>Indians may be lower sun </a:t>
            </a:r>
            <a:r>
              <a:rPr lang="en-US" dirty="0" smtClean="0"/>
              <a:t>exposure due </a:t>
            </a:r>
            <a:r>
              <a:rPr lang="en-US" dirty="0"/>
              <a:t>to indoor lifestyle, traditional clothing </a:t>
            </a:r>
            <a:r>
              <a:rPr lang="en-US" dirty="0" smtClean="0"/>
              <a:t>leading to </a:t>
            </a:r>
            <a:r>
              <a:rPr lang="en-US" dirty="0"/>
              <a:t>less skin exposure to sunlight (saris, </a:t>
            </a:r>
            <a:r>
              <a:rPr lang="en-US" dirty="0" smtClean="0"/>
              <a:t>salwar-</a:t>
            </a:r>
            <a:r>
              <a:rPr lang="en-US" dirty="0" err="1" smtClean="0"/>
              <a:t>kameez,etc</a:t>
            </a:r>
            <a:r>
              <a:rPr lang="en-US" dirty="0"/>
              <a:t>.), inadequate dietary intake, poor </a:t>
            </a:r>
            <a:r>
              <a:rPr lang="en-US" dirty="0" smtClean="0"/>
              <a:t>vitamin D </a:t>
            </a:r>
            <a:r>
              <a:rPr lang="en-US" dirty="0"/>
              <a:t>fortification of foods, and darkly </a:t>
            </a:r>
            <a:r>
              <a:rPr lang="en-US" dirty="0" smtClean="0"/>
              <a:t>pigmented skin </a:t>
            </a:r>
            <a:r>
              <a:rPr lang="en-US" dirty="0"/>
              <a:t>and atmospheric pollution [18, 35]. Vitamin </a:t>
            </a:r>
            <a:r>
              <a:rPr lang="en-US" dirty="0" smtClean="0"/>
              <a:t>D deficiency </a:t>
            </a:r>
            <a:r>
              <a:rPr lang="en-US" dirty="0"/>
              <a:t>results in ineffective calcium </a:t>
            </a:r>
            <a:r>
              <a:rPr lang="en-US" dirty="0" smtClean="0"/>
              <a:t>absorption from </a:t>
            </a:r>
            <a:r>
              <a:rPr lang="en-US" dirty="0"/>
              <a:t>the gut, which in turn affects the </a:t>
            </a:r>
            <a:r>
              <a:rPr lang="en-US" dirty="0" smtClean="0"/>
              <a:t>mineralization of </a:t>
            </a:r>
            <a:r>
              <a:rPr lang="en-US" dirty="0"/>
              <a:t>bones. The findings of the Delhi Vertebral </a:t>
            </a:r>
            <a:r>
              <a:rPr lang="en-US" dirty="0" smtClean="0"/>
              <a:t>Osteoporosis Study </a:t>
            </a:r>
            <a:r>
              <a:rPr lang="en-US" dirty="0"/>
              <a:t>(</a:t>
            </a:r>
            <a:r>
              <a:rPr lang="en-US" dirty="0" err="1"/>
              <a:t>DeVOS</a:t>
            </a:r>
            <a:r>
              <a:rPr lang="en-US" dirty="0"/>
              <a:t>) from India suggest that </a:t>
            </a:r>
            <a:r>
              <a:rPr lang="en-US" dirty="0" smtClean="0"/>
              <a:t>the odds </a:t>
            </a:r>
            <a:r>
              <a:rPr lang="en-US" dirty="0"/>
              <a:t>of having osteoporotic fractures in </a:t>
            </a:r>
            <a:r>
              <a:rPr lang="en-US" dirty="0" smtClean="0"/>
              <a:t>subjects consuming </a:t>
            </a:r>
            <a:r>
              <a:rPr lang="en-US" dirty="0"/>
              <a:t>calcium and vitamin D supplements </a:t>
            </a:r>
            <a:r>
              <a:rPr lang="en-US" dirty="0" smtClean="0"/>
              <a:t>are lower </a:t>
            </a:r>
            <a:r>
              <a:rPr lang="en-US" dirty="0"/>
              <a:t>[36</a:t>
            </a:r>
            <a:r>
              <a:rPr lang="en-US" dirty="0" smtClean="0"/>
              <a:t>].</a:t>
            </a:r>
          </a:p>
          <a:p>
            <a:r>
              <a:rPr lang="en-US" b="1" dirty="0" smtClean="0"/>
              <a:t>Poor Nutritional status: </a:t>
            </a:r>
            <a:r>
              <a:rPr lang="en-US" dirty="0"/>
              <a:t>L</a:t>
            </a:r>
            <a:r>
              <a:rPr lang="en-US" dirty="0" smtClean="0"/>
              <a:t>eading to low body mass and </a:t>
            </a:r>
            <a:r>
              <a:rPr lang="en-US" dirty="0" err="1" smtClean="0"/>
              <a:t>sarcopenia</a:t>
            </a:r>
            <a:endParaRPr lang="en-US" dirty="0" smtClean="0"/>
          </a:p>
          <a:p>
            <a:r>
              <a:rPr lang="en-US" b="1" dirty="0" smtClean="0"/>
              <a:t>Urbanization</a:t>
            </a:r>
            <a:r>
              <a:rPr lang="en-US" dirty="0"/>
              <a:t>:</a:t>
            </a:r>
            <a:r>
              <a:rPr lang="en-US" dirty="0" smtClean="0"/>
              <a:t> Leading to lower exercise and poorer sun exposure </a:t>
            </a:r>
          </a:p>
          <a:p>
            <a:r>
              <a:rPr lang="en-US" b="1" dirty="0" smtClean="0"/>
              <a:t>Diabetes Mellitus: </a:t>
            </a:r>
            <a:r>
              <a:rPr lang="en-US" dirty="0" smtClean="0"/>
              <a:t>There is increasing prevalence of type 1 and type 2 Diabetes Mellitus, increasingly recognized as a risk factor for osteoporosis.</a:t>
            </a:r>
            <a:endParaRPr lang="en-US" dirty="0"/>
          </a:p>
        </p:txBody>
      </p:sp>
    </p:spTree>
    <p:extLst>
      <p:ext uri="{BB962C8B-B14F-4D97-AF65-F5344CB8AC3E}">
        <p14:creationId xmlns:p14="http://schemas.microsoft.com/office/powerpoint/2010/main" val="2692512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 of Osteoporosis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Any adult with a fragility fracture should be suspected </a:t>
            </a:r>
            <a:r>
              <a:rPr lang="en-US" dirty="0" smtClean="0"/>
              <a:t>of having </a:t>
            </a:r>
            <a:r>
              <a:rPr lang="en-US" dirty="0"/>
              <a:t>underlying osteoporosis (primary vs. secondary). </a:t>
            </a:r>
            <a:r>
              <a:rPr lang="en-US" dirty="0" smtClean="0"/>
              <a:t>In addition</a:t>
            </a:r>
            <a:r>
              <a:rPr lang="en-US" dirty="0"/>
              <a:t>, historical height loss of more than 4 cm in </a:t>
            </a:r>
            <a:r>
              <a:rPr lang="en-US" dirty="0" smtClean="0"/>
              <a:t>postmenopausal women </a:t>
            </a:r>
            <a:r>
              <a:rPr lang="en-US" dirty="0"/>
              <a:t>raises the possibility of </a:t>
            </a:r>
            <a:r>
              <a:rPr lang="en-US" dirty="0" smtClean="0"/>
              <a:t>asymptomatic vertebral </a:t>
            </a:r>
            <a:r>
              <a:rPr lang="en-US" dirty="0"/>
              <a:t>fractures [45</a:t>
            </a:r>
            <a:r>
              <a:rPr lang="en-US" dirty="0" smtClean="0"/>
              <a:t>].</a:t>
            </a:r>
          </a:p>
          <a:p>
            <a:r>
              <a:rPr lang="en-US" dirty="0"/>
              <a:t>Dual-energy X-ray absorptiometry, or DXA, is the </a:t>
            </a:r>
            <a:r>
              <a:rPr lang="en-US" dirty="0" smtClean="0"/>
              <a:t>most commonly </a:t>
            </a:r>
            <a:r>
              <a:rPr lang="en-US" dirty="0"/>
              <a:t>used technique for measuring BMD</a:t>
            </a:r>
            <a:r>
              <a:rPr lang="en-US" dirty="0" smtClean="0"/>
              <a:t>. Although true </a:t>
            </a:r>
            <a:r>
              <a:rPr lang="en-US" dirty="0"/>
              <a:t>density measurement is 3-dimensional, DXA is a </a:t>
            </a:r>
            <a:r>
              <a:rPr lang="en-US" dirty="0" smtClean="0"/>
              <a:t>two dimensional measurement </a:t>
            </a:r>
            <a:r>
              <a:rPr lang="en-US" dirty="0"/>
              <a:t>and thus calculates areal </a:t>
            </a:r>
            <a:r>
              <a:rPr lang="en-US" dirty="0" smtClean="0"/>
              <a:t>bone density </a:t>
            </a:r>
            <a:r>
              <a:rPr lang="en-US" dirty="0"/>
              <a:t>[46</a:t>
            </a:r>
            <a:r>
              <a:rPr lang="en-US" dirty="0" smtClean="0"/>
              <a:t>].</a:t>
            </a:r>
            <a:endParaRPr lang="en-US" dirty="0"/>
          </a:p>
          <a:p>
            <a:r>
              <a:rPr lang="en-US" dirty="0" smtClean="0"/>
              <a:t>We recommend against the use of</a:t>
            </a:r>
            <a:r>
              <a:rPr lang="en-US" dirty="0"/>
              <a:t> ultrasound (QUS) for screening or initial </a:t>
            </a:r>
            <a:r>
              <a:rPr lang="en-US" dirty="0" smtClean="0"/>
              <a:t>decision-making regarding </a:t>
            </a:r>
            <a:r>
              <a:rPr lang="en-US" dirty="0"/>
              <a:t>treatment of osteoporosis</a:t>
            </a:r>
            <a:r>
              <a:rPr lang="en-US" dirty="0" smtClean="0"/>
              <a:t>.</a:t>
            </a:r>
          </a:p>
          <a:p>
            <a:pPr marL="0" indent="0">
              <a:buNone/>
            </a:pPr>
            <a:r>
              <a:rPr lang="en-US" i="1" dirty="0" smtClean="0">
                <a:solidFill>
                  <a:schemeClr val="bg2">
                    <a:lumMod val="50000"/>
                  </a:schemeClr>
                </a:solidFill>
              </a:rPr>
              <a:t>Diagnosis of osteoporosis is made by history of fragility fracture and/or low BMD by DXA; DXA being the gold standard tool despite its limitations</a:t>
            </a:r>
            <a:endParaRPr lang="en-US" i="1" dirty="0">
              <a:solidFill>
                <a:schemeClr val="bg2">
                  <a:lumMod val="50000"/>
                </a:schemeClr>
              </a:solidFill>
            </a:endParaRPr>
          </a:p>
        </p:txBody>
      </p:sp>
    </p:spTree>
    <p:extLst>
      <p:ext uri="{BB962C8B-B14F-4D97-AF65-F5344CB8AC3E}">
        <p14:creationId xmlns:p14="http://schemas.microsoft.com/office/powerpoint/2010/main" val="3121228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Indian-Specific FRAX</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Derivation of Indian-specific FRAX is based on the </a:t>
            </a:r>
            <a:r>
              <a:rPr lang="en-US" dirty="0" smtClean="0"/>
              <a:t>fracture risk </a:t>
            </a:r>
            <a:r>
              <a:rPr lang="en-US" dirty="0"/>
              <a:t>in individuals living in Singapore and, </a:t>
            </a:r>
            <a:r>
              <a:rPr lang="en-US" dirty="0" smtClean="0"/>
              <a:t>therefore, may </a:t>
            </a:r>
            <a:r>
              <a:rPr lang="en-US" dirty="0"/>
              <a:t>not be fully applicable in the native Indian </a:t>
            </a:r>
            <a:r>
              <a:rPr lang="en-US" dirty="0" smtClean="0"/>
              <a:t>population. Using </a:t>
            </a:r>
            <a:r>
              <a:rPr lang="en-US" dirty="0"/>
              <a:t>the NOF treatment cut-off guidelines of 3% risk </a:t>
            </a:r>
            <a:r>
              <a:rPr lang="en-US" dirty="0" smtClean="0"/>
              <a:t>for hip </a:t>
            </a:r>
            <a:r>
              <a:rPr lang="en-US" dirty="0"/>
              <a:t>fracture and 20% risk for MOF, Indian-specific </a:t>
            </a:r>
            <a:r>
              <a:rPr lang="en-US" dirty="0" smtClean="0"/>
              <a:t>FRAX may </a:t>
            </a:r>
            <a:r>
              <a:rPr lang="en-US" dirty="0"/>
              <a:t>underestimate the fracture risk [68]. Based on </a:t>
            </a:r>
            <a:r>
              <a:rPr lang="en-US" dirty="0" smtClean="0"/>
              <a:t>studies of </a:t>
            </a:r>
            <a:r>
              <a:rPr lang="en-US" dirty="0"/>
              <a:t>Indian patients with hip fractures, these thresholds </a:t>
            </a:r>
            <a:r>
              <a:rPr lang="en-US" dirty="0" smtClean="0"/>
              <a:t>may be </a:t>
            </a:r>
            <a:r>
              <a:rPr lang="en-US" dirty="0"/>
              <a:t>lower, and studies are underway to define these </a:t>
            </a:r>
            <a:r>
              <a:rPr lang="en-US" dirty="0" smtClean="0"/>
              <a:t>lower treatment </a:t>
            </a:r>
            <a:r>
              <a:rPr lang="en-US" dirty="0"/>
              <a:t>thresholds [58, 69</a:t>
            </a:r>
            <a:r>
              <a:rPr lang="en-US" dirty="0" smtClean="0"/>
              <a:t>].</a:t>
            </a:r>
          </a:p>
          <a:p>
            <a:r>
              <a:rPr lang="en-US" dirty="0"/>
              <a:t>Trabecular bone score (TBS), a tool that assesses </a:t>
            </a:r>
            <a:r>
              <a:rPr lang="en-US" dirty="0" smtClean="0"/>
              <a:t>bone’s microarchitecture</a:t>
            </a:r>
            <a:r>
              <a:rPr lang="en-US" dirty="0"/>
              <a:t>, has emerged as a valuable </a:t>
            </a:r>
            <a:r>
              <a:rPr lang="en-US" dirty="0" smtClean="0"/>
              <a:t>modality complementary </a:t>
            </a:r>
            <a:r>
              <a:rPr lang="en-US" dirty="0"/>
              <a:t>to BMD [70, 71]. </a:t>
            </a:r>
            <a:r>
              <a:rPr lang="en-US" dirty="0" smtClean="0"/>
              <a:t> A </a:t>
            </a:r>
            <a:r>
              <a:rPr lang="en-US" dirty="0"/>
              <a:t>pan-India reference for TBS is </a:t>
            </a:r>
            <a:r>
              <a:rPr lang="en-US" dirty="0" smtClean="0"/>
              <a:t>underway; however</a:t>
            </a:r>
            <a:r>
              <a:rPr lang="en-US" dirty="0"/>
              <a:t>, therapeutic guidelines and </a:t>
            </a:r>
            <a:r>
              <a:rPr lang="en-US" dirty="0" smtClean="0"/>
              <a:t>thresholds cannot </a:t>
            </a:r>
            <a:r>
              <a:rPr lang="en-US" dirty="0"/>
              <a:t>currently be based on TBS [73</a:t>
            </a:r>
            <a:r>
              <a:rPr lang="en-US" dirty="0" smtClean="0"/>
              <a:t>].</a:t>
            </a:r>
          </a:p>
          <a:p>
            <a:pPr marL="0" indent="0">
              <a:buNone/>
            </a:pPr>
            <a:r>
              <a:rPr lang="en-US" b="1" i="1" dirty="0" smtClean="0">
                <a:solidFill>
                  <a:schemeClr val="bg2">
                    <a:lumMod val="50000"/>
                  </a:schemeClr>
                </a:solidFill>
              </a:rPr>
              <a:t>FRAX Tool as currently published for the Indian population, is not reliable and its use will likely lead to under-treatment. Attempts are underway to revise the Tool. However, until accurate data are available for hip fracture incidence in the Indian population (?regional), the tool will likely remain unreliable. The 3% (Hip) and 20% (MOF) guidelines are based on an economic model in USA and not necessarily applicable to Indian population</a:t>
            </a:r>
            <a:endParaRPr lang="en-US" b="1" i="1" dirty="0">
              <a:solidFill>
                <a:schemeClr val="bg2">
                  <a:lumMod val="50000"/>
                </a:schemeClr>
              </a:solidFill>
            </a:endParaRPr>
          </a:p>
        </p:txBody>
      </p:sp>
    </p:spTree>
    <p:extLst>
      <p:ext uri="{BB962C8B-B14F-4D97-AF65-F5344CB8AC3E}">
        <p14:creationId xmlns:p14="http://schemas.microsoft.com/office/powerpoint/2010/main" val="1318596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Osteoporosis Risk Assessment Tools</a:t>
            </a:r>
            <a:endParaRPr lang="en-US" dirty="0"/>
          </a:p>
        </p:txBody>
      </p:sp>
      <p:sp>
        <p:nvSpPr>
          <p:cNvPr id="3" name="Content Placeholder 2"/>
          <p:cNvSpPr>
            <a:spLocks noGrp="1"/>
          </p:cNvSpPr>
          <p:nvPr>
            <p:ph idx="1"/>
          </p:nvPr>
        </p:nvSpPr>
        <p:spPr/>
        <p:txBody>
          <a:bodyPr>
            <a:normAutofit fontScale="85000" lnSpcReduction="20000"/>
          </a:bodyPr>
          <a:lstStyle/>
          <a:p>
            <a:r>
              <a:rPr lang="en-US" dirty="0"/>
              <a:t>Several </a:t>
            </a:r>
            <a:r>
              <a:rPr lang="en-US" dirty="0" smtClean="0"/>
              <a:t>osteoporosis </a:t>
            </a:r>
            <a:r>
              <a:rPr lang="en-US" dirty="0"/>
              <a:t>screening tools have </a:t>
            </a:r>
            <a:r>
              <a:rPr lang="en-US" dirty="0" smtClean="0"/>
              <a:t>been validated </a:t>
            </a:r>
            <a:r>
              <a:rPr lang="en-US" dirty="0"/>
              <a:t>in both women and men in the Indian </a:t>
            </a:r>
            <a:r>
              <a:rPr lang="en-US" dirty="0" smtClean="0"/>
              <a:t>population. These </a:t>
            </a:r>
            <a:r>
              <a:rPr lang="en-US" dirty="0"/>
              <a:t>tools are based on simple clinical risk </a:t>
            </a:r>
            <a:r>
              <a:rPr lang="en-US" dirty="0" smtClean="0"/>
              <a:t>factors and </a:t>
            </a:r>
            <a:r>
              <a:rPr lang="en-US" dirty="0"/>
              <a:t>could be easily used in community settings [74]. In </a:t>
            </a:r>
            <a:r>
              <a:rPr lang="en-US" dirty="0" smtClean="0"/>
              <a:t>a large </a:t>
            </a:r>
            <a:r>
              <a:rPr lang="en-US" dirty="0"/>
              <a:t>cohort of rural postmenopausal women, the </a:t>
            </a:r>
            <a:r>
              <a:rPr lang="en-US" b="1" dirty="0" smtClean="0"/>
              <a:t>SCORE (Simple </a:t>
            </a:r>
            <a:r>
              <a:rPr lang="en-US" b="1" dirty="0"/>
              <a:t>Calculated Osteoporosis Risk Estimation)</a:t>
            </a:r>
            <a:r>
              <a:rPr lang="en-US" dirty="0"/>
              <a:t> </a:t>
            </a:r>
            <a:r>
              <a:rPr lang="en-US" dirty="0" smtClean="0"/>
              <a:t>screening tool </a:t>
            </a:r>
            <a:r>
              <a:rPr lang="en-US" dirty="0"/>
              <a:t>was useful, with good sensitivity and good </a:t>
            </a:r>
            <a:r>
              <a:rPr lang="en-US" dirty="0" smtClean="0"/>
              <a:t>area under </a:t>
            </a:r>
            <a:r>
              <a:rPr lang="en-US" dirty="0"/>
              <a:t>the curve for predicting femoral neck </a:t>
            </a:r>
            <a:r>
              <a:rPr lang="en-US" dirty="0" smtClean="0"/>
              <a:t>osteoporosis on </a:t>
            </a:r>
            <a:r>
              <a:rPr lang="en-US" dirty="0"/>
              <a:t>BMD measurement. It uses simple clinical risk </a:t>
            </a:r>
            <a:r>
              <a:rPr lang="en-US" dirty="0" smtClean="0"/>
              <a:t>factors like </a:t>
            </a:r>
            <a:r>
              <a:rPr lang="en-US" dirty="0"/>
              <a:t>age, weight, previous fracture, estrogen therapy, </a:t>
            </a:r>
            <a:r>
              <a:rPr lang="en-US" dirty="0" smtClean="0"/>
              <a:t>rheumatoid arthritis</a:t>
            </a:r>
            <a:r>
              <a:rPr lang="en-US" dirty="0"/>
              <a:t>, and ethnicity. </a:t>
            </a:r>
            <a:r>
              <a:rPr lang="en-US" dirty="0" smtClean="0"/>
              <a:t>[</a:t>
            </a:r>
            <a:r>
              <a:rPr lang="en-US" dirty="0"/>
              <a:t>75]. Similarly, the risk </a:t>
            </a:r>
            <a:r>
              <a:rPr lang="en-US" dirty="0" smtClean="0"/>
              <a:t>assessment tools </a:t>
            </a:r>
            <a:r>
              <a:rPr lang="en-US" b="1" dirty="0"/>
              <a:t>OSTA (osteoporosis self-assessment tool for </a:t>
            </a:r>
            <a:r>
              <a:rPr lang="en-US" b="1" dirty="0" smtClean="0"/>
              <a:t>Asians)</a:t>
            </a:r>
            <a:r>
              <a:rPr lang="en-US" dirty="0" smtClean="0"/>
              <a:t>and </a:t>
            </a:r>
            <a:r>
              <a:rPr lang="en-US" dirty="0"/>
              <a:t>MORES </a:t>
            </a:r>
            <a:r>
              <a:rPr lang="en-US" b="1" dirty="0"/>
              <a:t>(male osteoporosis risk estimation </a:t>
            </a:r>
            <a:r>
              <a:rPr lang="en-US" b="1" dirty="0" smtClean="0"/>
              <a:t>score) </a:t>
            </a:r>
            <a:r>
              <a:rPr lang="en-US" dirty="0" smtClean="0"/>
              <a:t>have </a:t>
            </a:r>
            <a:r>
              <a:rPr lang="en-US" dirty="0"/>
              <a:t>been validated for use in the Indian population [76</a:t>
            </a:r>
            <a:r>
              <a:rPr lang="en-US" dirty="0" smtClean="0"/>
              <a:t>]. These </a:t>
            </a:r>
            <a:r>
              <a:rPr lang="en-US" dirty="0"/>
              <a:t>tools are rapid, easy to perform, inexpensive, </a:t>
            </a:r>
            <a:r>
              <a:rPr lang="en-US" dirty="0" smtClean="0"/>
              <a:t>and easily </a:t>
            </a:r>
            <a:r>
              <a:rPr lang="en-US" dirty="0"/>
              <a:t>usable in the rural Indian setting, but the impact </a:t>
            </a:r>
            <a:r>
              <a:rPr lang="en-US" dirty="0" smtClean="0"/>
              <a:t>of initiating </a:t>
            </a:r>
            <a:r>
              <a:rPr lang="en-US" dirty="0"/>
              <a:t>therapy based on thresholds derived from </a:t>
            </a:r>
            <a:r>
              <a:rPr lang="en-US" dirty="0" smtClean="0"/>
              <a:t>these tools </a:t>
            </a:r>
            <a:r>
              <a:rPr lang="en-US" dirty="0"/>
              <a:t>is not well studied</a:t>
            </a:r>
            <a:r>
              <a:rPr lang="en-US" dirty="0" smtClean="0"/>
              <a:t>.</a:t>
            </a:r>
          </a:p>
          <a:p>
            <a:pPr marL="0" indent="0">
              <a:buNone/>
            </a:pPr>
            <a:r>
              <a:rPr lang="en-US" i="1" dirty="0" smtClean="0">
                <a:solidFill>
                  <a:schemeClr val="bg2">
                    <a:lumMod val="50000"/>
                  </a:schemeClr>
                </a:solidFill>
              </a:rPr>
              <a:t>Best use of Risk Assessment tools is to identify individuals who would benefit most from DXA measurement</a:t>
            </a:r>
            <a:endParaRPr lang="en-US" i="1" dirty="0">
              <a:solidFill>
                <a:schemeClr val="bg2">
                  <a:lumMod val="50000"/>
                </a:schemeClr>
              </a:solidFill>
            </a:endParaRPr>
          </a:p>
        </p:txBody>
      </p:sp>
    </p:spTree>
    <p:extLst>
      <p:ext uri="{BB962C8B-B14F-4D97-AF65-F5344CB8AC3E}">
        <p14:creationId xmlns:p14="http://schemas.microsoft.com/office/powerpoint/2010/main" val="4136158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Osteoporosis Screening Recommendations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Since data indicates that osteoporotic </a:t>
            </a:r>
            <a:r>
              <a:rPr lang="en-US" dirty="0" smtClean="0"/>
              <a:t>fractures occur </a:t>
            </a:r>
            <a:r>
              <a:rPr lang="en-US" dirty="0"/>
              <a:t>at an earlier age in Indians than in the West, </a:t>
            </a:r>
            <a:r>
              <a:rPr lang="en-US" dirty="0" smtClean="0"/>
              <a:t>we recommend </a:t>
            </a:r>
            <a:r>
              <a:rPr lang="en-US" dirty="0"/>
              <a:t>screening at an earlier age [5, 55].</a:t>
            </a:r>
          </a:p>
          <a:p>
            <a:pPr marL="0" indent="0">
              <a:buNone/>
            </a:pPr>
            <a:r>
              <a:rPr lang="en-US" dirty="0"/>
              <a:t>• Women aged 60 and older and men aged 65 and </a:t>
            </a:r>
            <a:r>
              <a:rPr lang="en-US" dirty="0" smtClean="0"/>
              <a:t>older, regardless </a:t>
            </a:r>
            <a:r>
              <a:rPr lang="en-US" dirty="0"/>
              <a:t>of clinical risk factors</a:t>
            </a:r>
          </a:p>
          <a:p>
            <a:pPr marL="0" indent="0">
              <a:buNone/>
            </a:pPr>
            <a:r>
              <a:rPr lang="en-US" dirty="0"/>
              <a:t>• Postmenopausal women younger than 60 years and </a:t>
            </a:r>
            <a:r>
              <a:rPr lang="en-US" dirty="0" smtClean="0"/>
              <a:t>men aged </a:t>
            </a:r>
            <a:r>
              <a:rPr lang="en-US" dirty="0"/>
              <a:t>6</a:t>
            </a:r>
            <a:r>
              <a:rPr lang="en-US" dirty="0" smtClean="0"/>
              <a:t>0–64 </a:t>
            </a:r>
            <a:r>
              <a:rPr lang="en-US" dirty="0"/>
              <a:t>years when there are concerns for </a:t>
            </a:r>
            <a:r>
              <a:rPr lang="en-US" dirty="0" smtClean="0"/>
              <a:t>osteoporosis based </a:t>
            </a:r>
            <a:r>
              <a:rPr lang="en-US" dirty="0"/>
              <a:t>on their clinical risk factor profile</a:t>
            </a:r>
          </a:p>
          <a:p>
            <a:pPr marL="0" indent="0">
              <a:buNone/>
            </a:pPr>
            <a:r>
              <a:rPr lang="en-US" dirty="0"/>
              <a:t>• Women in the menopausal transition if there is a </a:t>
            </a:r>
            <a:r>
              <a:rPr lang="en-US" dirty="0" smtClean="0"/>
              <a:t>specific risk </a:t>
            </a:r>
            <a:r>
              <a:rPr lang="en-US" dirty="0"/>
              <a:t>factor associated with increased fracture </a:t>
            </a:r>
            <a:r>
              <a:rPr lang="en-US" dirty="0" smtClean="0"/>
              <a:t>risk, such </a:t>
            </a:r>
            <a:r>
              <a:rPr lang="en-US" dirty="0"/>
              <a:t>as low body weight, prior low-trauma fracture, </a:t>
            </a:r>
            <a:r>
              <a:rPr lang="en-US" dirty="0" smtClean="0"/>
              <a:t>or high-risk </a:t>
            </a:r>
            <a:r>
              <a:rPr lang="en-US" dirty="0"/>
              <a:t>medication</a:t>
            </a:r>
          </a:p>
          <a:p>
            <a:pPr marL="0" indent="0">
              <a:buNone/>
            </a:pPr>
            <a:r>
              <a:rPr lang="en-US" dirty="0"/>
              <a:t>• Individuals who have had a fragility fracture before </a:t>
            </a:r>
            <a:r>
              <a:rPr lang="en-US" dirty="0" smtClean="0"/>
              <a:t>the age </a:t>
            </a:r>
            <a:r>
              <a:rPr lang="en-US" dirty="0"/>
              <a:t>of 50 years</a:t>
            </a:r>
          </a:p>
          <a:p>
            <a:pPr marL="0" indent="0">
              <a:buNone/>
            </a:pPr>
            <a:r>
              <a:rPr lang="en-US" dirty="0"/>
              <a:t>• Individuals with a condition (e.g., rheumatoid </a:t>
            </a:r>
            <a:r>
              <a:rPr lang="en-US" dirty="0" smtClean="0"/>
              <a:t>arthritis, diabetes </a:t>
            </a:r>
            <a:r>
              <a:rPr lang="en-US" dirty="0"/>
              <a:t>mellitus, malabsorption syndrome) or </a:t>
            </a:r>
            <a:r>
              <a:rPr lang="en-US" dirty="0" smtClean="0"/>
              <a:t>who are </a:t>
            </a:r>
            <a:r>
              <a:rPr lang="en-US" dirty="0"/>
              <a:t>taking medication (e.g., glucocorticoids in a </a:t>
            </a:r>
            <a:r>
              <a:rPr lang="en-US" dirty="0" smtClean="0"/>
              <a:t>daily dose </a:t>
            </a:r>
            <a:r>
              <a:rPr lang="en-US" dirty="0"/>
              <a:t>≥ 5 mg prednisone or equivalent for ≥ 3 </a:t>
            </a:r>
            <a:r>
              <a:rPr lang="en-US" dirty="0" smtClean="0"/>
              <a:t>months) associated </a:t>
            </a:r>
            <a:r>
              <a:rPr lang="en-US" dirty="0"/>
              <a:t>with low bone mass or bone </a:t>
            </a:r>
            <a:r>
              <a:rPr lang="en-US" dirty="0" smtClean="0"/>
              <a:t>loss</a:t>
            </a:r>
          </a:p>
          <a:p>
            <a:pPr marL="0" indent="0">
              <a:buNone/>
            </a:pPr>
            <a:r>
              <a:rPr lang="en-US" dirty="0" smtClean="0"/>
              <a:t>• </a:t>
            </a:r>
            <a:r>
              <a:rPr lang="en-US" dirty="0"/>
              <a:t>Any individual being considered for </a:t>
            </a:r>
            <a:r>
              <a:rPr lang="en-US" dirty="0" smtClean="0"/>
              <a:t>pharmacologic therapy </a:t>
            </a:r>
            <a:r>
              <a:rPr lang="en-US" dirty="0"/>
              <a:t>for </a:t>
            </a:r>
            <a:r>
              <a:rPr lang="en-US" dirty="0" smtClean="0"/>
              <a:t>osteoporosis</a:t>
            </a:r>
          </a:p>
          <a:p>
            <a:pPr marL="0" indent="0">
              <a:buNone/>
            </a:pPr>
            <a:r>
              <a:rPr lang="en-US" i="1" dirty="0" smtClean="0">
                <a:solidFill>
                  <a:schemeClr val="bg2">
                    <a:lumMod val="50000"/>
                  </a:schemeClr>
                </a:solidFill>
              </a:rPr>
              <a:t>Other than the screening to start at an earlier age, these recommendations are similar to those published for other populations</a:t>
            </a:r>
            <a:endParaRPr lang="en-US" i="1" dirty="0">
              <a:solidFill>
                <a:schemeClr val="bg2">
                  <a:lumMod val="50000"/>
                </a:schemeClr>
              </a:solidFill>
            </a:endParaRPr>
          </a:p>
        </p:txBody>
      </p:sp>
    </p:spTree>
    <p:extLst>
      <p:ext uri="{BB962C8B-B14F-4D97-AF65-F5344CB8AC3E}">
        <p14:creationId xmlns:p14="http://schemas.microsoft.com/office/powerpoint/2010/main" val="4145661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Recommendations Biochemical Investigation</a:t>
            </a:r>
            <a:endParaRPr lang="en-US" b="1" dirty="0"/>
          </a:p>
        </p:txBody>
      </p:sp>
      <p:pic>
        <p:nvPicPr>
          <p:cNvPr id="5" name="Content Placeholder 4"/>
          <p:cNvPicPr>
            <a:picLocks noGrp="1" noChangeAspect="1"/>
          </p:cNvPicPr>
          <p:nvPr>
            <p:ph idx="1"/>
          </p:nvPr>
        </p:nvPicPr>
        <p:blipFill>
          <a:blip r:embed="rId2"/>
          <a:stretch>
            <a:fillRect/>
          </a:stretch>
        </p:blipFill>
        <p:spPr>
          <a:xfrm>
            <a:off x="838200" y="2117701"/>
            <a:ext cx="10515600" cy="3767186"/>
          </a:xfrm>
          <a:prstGeom prst="rect">
            <a:avLst/>
          </a:prstGeom>
        </p:spPr>
      </p:pic>
      <p:sp>
        <p:nvSpPr>
          <p:cNvPr id="3" name="TextBox 2"/>
          <p:cNvSpPr txBox="1"/>
          <p:nvPr/>
        </p:nvSpPr>
        <p:spPr>
          <a:xfrm>
            <a:off x="922351" y="6074797"/>
            <a:ext cx="11373883" cy="523220"/>
          </a:xfrm>
          <a:prstGeom prst="rect">
            <a:avLst/>
          </a:prstGeom>
          <a:noFill/>
        </p:spPr>
        <p:txBody>
          <a:bodyPr wrap="none" rtlCol="0">
            <a:spAutoFit/>
          </a:bodyPr>
          <a:lstStyle/>
          <a:p>
            <a:r>
              <a:rPr lang="en-US" sz="2800" i="1" dirty="0" smtClean="0">
                <a:solidFill>
                  <a:schemeClr val="bg2">
                    <a:lumMod val="50000"/>
                  </a:schemeClr>
                </a:solidFill>
              </a:rPr>
              <a:t>These recommendations are similar to those published for other populations</a:t>
            </a:r>
            <a:endParaRPr lang="en-US" sz="2800" i="1" dirty="0">
              <a:solidFill>
                <a:schemeClr val="bg2">
                  <a:lumMod val="50000"/>
                </a:schemeClr>
              </a:solidFill>
            </a:endParaRPr>
          </a:p>
        </p:txBody>
      </p:sp>
    </p:spTree>
    <p:extLst>
      <p:ext uri="{BB962C8B-B14F-4D97-AF65-F5344CB8AC3E}">
        <p14:creationId xmlns:p14="http://schemas.microsoft.com/office/powerpoint/2010/main" val="2301439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Bone Turn Over Markers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solidFill>
                  <a:srgbClr val="000000"/>
                </a:solidFill>
                <a:latin typeface="STIX-Regular"/>
              </a:rPr>
              <a:t>Bone turnover markers </a:t>
            </a:r>
            <a:r>
              <a:rPr lang="en-US" i="1" dirty="0" smtClean="0">
                <a:solidFill>
                  <a:schemeClr val="bg2">
                    <a:lumMod val="50000"/>
                  </a:schemeClr>
                </a:solidFill>
                <a:latin typeface="STIX-Regular"/>
              </a:rPr>
              <a:t>(</a:t>
            </a:r>
            <a:r>
              <a:rPr lang="en-US" i="1" dirty="0" err="1" smtClean="0">
                <a:solidFill>
                  <a:schemeClr val="bg2">
                    <a:lumMod val="50000"/>
                  </a:schemeClr>
                </a:solidFill>
                <a:latin typeface="STIX-Regular"/>
              </a:rPr>
              <a:t>CTxand</a:t>
            </a:r>
            <a:r>
              <a:rPr lang="en-US" i="1" dirty="0" smtClean="0">
                <a:solidFill>
                  <a:schemeClr val="bg2">
                    <a:lumMod val="50000"/>
                  </a:schemeClr>
                </a:solidFill>
                <a:latin typeface="STIX-Regular"/>
              </a:rPr>
              <a:t> P1NP) </a:t>
            </a:r>
            <a:r>
              <a:rPr lang="en-US" dirty="0" smtClean="0">
                <a:solidFill>
                  <a:srgbClr val="000000"/>
                </a:solidFill>
                <a:latin typeface="STIX-Regular"/>
              </a:rPr>
              <a:t>are </a:t>
            </a:r>
            <a:r>
              <a:rPr lang="en-US" dirty="0">
                <a:solidFill>
                  <a:srgbClr val="000000"/>
                </a:solidFill>
                <a:latin typeface="STIX-Regular"/>
              </a:rPr>
              <a:t>dynamic </a:t>
            </a:r>
            <a:r>
              <a:rPr lang="en-US" dirty="0" smtClean="0">
                <a:solidFill>
                  <a:srgbClr val="000000"/>
                </a:solidFill>
                <a:latin typeface="STIX-Regular"/>
              </a:rPr>
              <a:t>parameters that </a:t>
            </a:r>
            <a:r>
              <a:rPr lang="en-US" dirty="0">
                <a:solidFill>
                  <a:srgbClr val="000000"/>
                </a:solidFill>
                <a:latin typeface="STIX-Regular"/>
              </a:rPr>
              <a:t>reflect short-term, acute changes in bone </a:t>
            </a:r>
            <a:r>
              <a:rPr lang="en-US" dirty="0" smtClean="0">
                <a:solidFill>
                  <a:srgbClr val="000000"/>
                </a:solidFill>
                <a:latin typeface="STIX-Regular"/>
              </a:rPr>
              <a:t>remodeling status </a:t>
            </a:r>
            <a:r>
              <a:rPr lang="en-US" dirty="0">
                <a:solidFill>
                  <a:srgbClr val="000000"/>
                </a:solidFill>
                <a:latin typeface="STIX-Regular"/>
              </a:rPr>
              <a:t>that are not measured by BMD and hence, are </a:t>
            </a:r>
            <a:r>
              <a:rPr lang="en-US" dirty="0" smtClean="0">
                <a:solidFill>
                  <a:srgbClr val="000000"/>
                </a:solidFill>
                <a:latin typeface="STIX-Regular"/>
              </a:rPr>
              <a:t>complementary to </a:t>
            </a:r>
            <a:r>
              <a:rPr lang="en-US" dirty="0">
                <a:solidFill>
                  <a:srgbClr val="000000"/>
                </a:solidFill>
                <a:latin typeface="STIX-Regular"/>
              </a:rPr>
              <a:t>BMD measurement. However, BTMs </a:t>
            </a:r>
            <a:r>
              <a:rPr lang="en-US" dirty="0" smtClean="0">
                <a:solidFill>
                  <a:srgbClr val="000000"/>
                </a:solidFill>
                <a:latin typeface="STIX-Regular"/>
              </a:rPr>
              <a:t>have no </a:t>
            </a:r>
            <a:r>
              <a:rPr lang="en-US" dirty="0">
                <a:solidFill>
                  <a:srgbClr val="000000"/>
                </a:solidFill>
                <a:latin typeface="STIX-Regular"/>
              </a:rPr>
              <a:t>role in the diagnosis of osteoporosis. Although </a:t>
            </a:r>
            <a:r>
              <a:rPr lang="en-US" dirty="0" smtClean="0">
                <a:solidFill>
                  <a:srgbClr val="000000"/>
                </a:solidFill>
                <a:latin typeface="STIX-Regular"/>
              </a:rPr>
              <a:t>BTMs are </a:t>
            </a:r>
            <a:r>
              <a:rPr lang="en-US" dirty="0">
                <a:solidFill>
                  <a:srgbClr val="000000"/>
                </a:solidFill>
                <a:latin typeface="STIX-Regular"/>
              </a:rPr>
              <a:t>not routinely used to diagnose osteoporosis, they </a:t>
            </a:r>
            <a:r>
              <a:rPr lang="en-US" dirty="0" smtClean="0">
                <a:solidFill>
                  <a:srgbClr val="000000"/>
                </a:solidFill>
                <a:latin typeface="STIX-Regular"/>
              </a:rPr>
              <a:t>are increasingly </a:t>
            </a:r>
            <a:r>
              <a:rPr lang="en-US" dirty="0">
                <a:solidFill>
                  <a:srgbClr val="000000"/>
                </a:solidFill>
                <a:latin typeface="STIX-Regular"/>
              </a:rPr>
              <a:t>used in the follow-up of patients who are </a:t>
            </a:r>
            <a:r>
              <a:rPr lang="en-US" dirty="0" smtClean="0">
                <a:solidFill>
                  <a:srgbClr val="000000"/>
                </a:solidFill>
                <a:latin typeface="STIX-Regular"/>
              </a:rPr>
              <a:t>on anti-osteoporotic </a:t>
            </a:r>
            <a:r>
              <a:rPr lang="en-US" dirty="0">
                <a:solidFill>
                  <a:srgbClr val="000000"/>
                </a:solidFill>
                <a:latin typeface="STIX-Regular"/>
              </a:rPr>
              <a:t>treatments. Hence, wherever </a:t>
            </a:r>
            <a:r>
              <a:rPr lang="en-US" dirty="0" smtClean="0">
                <a:solidFill>
                  <a:srgbClr val="000000"/>
                </a:solidFill>
                <a:latin typeface="STIX-Regular"/>
              </a:rPr>
              <a:t>available, patients </a:t>
            </a:r>
            <a:r>
              <a:rPr lang="en-US" dirty="0">
                <a:solidFill>
                  <a:srgbClr val="000000"/>
                </a:solidFill>
                <a:latin typeface="STIX-Regular"/>
              </a:rPr>
              <a:t>contemplating anti-osteoporotic therapy can get </a:t>
            </a:r>
            <a:r>
              <a:rPr lang="en-US" dirty="0" smtClean="0">
                <a:solidFill>
                  <a:srgbClr val="000000"/>
                </a:solidFill>
                <a:latin typeface="STIX-Regular"/>
              </a:rPr>
              <a:t>a baseline </a:t>
            </a:r>
            <a:r>
              <a:rPr lang="en-US" dirty="0">
                <a:solidFill>
                  <a:srgbClr val="000000"/>
                </a:solidFill>
                <a:latin typeface="STIX-Regular"/>
              </a:rPr>
              <a:t>BTM level estimated prior to initiation of </a:t>
            </a:r>
            <a:r>
              <a:rPr lang="en-US" dirty="0" smtClean="0">
                <a:solidFill>
                  <a:srgbClr val="000000"/>
                </a:solidFill>
                <a:latin typeface="STIX-Regular"/>
              </a:rPr>
              <a:t>therapy for </a:t>
            </a:r>
            <a:r>
              <a:rPr lang="en-US" dirty="0">
                <a:solidFill>
                  <a:srgbClr val="000000"/>
                </a:solidFill>
                <a:latin typeface="STIX-Regular"/>
              </a:rPr>
              <a:t>subsequent comparison during follow-up [</a:t>
            </a:r>
            <a:r>
              <a:rPr lang="en-US" dirty="0">
                <a:solidFill>
                  <a:srgbClr val="0000FF"/>
                </a:solidFill>
                <a:latin typeface="STIX-Regular"/>
              </a:rPr>
              <a:t>57</a:t>
            </a:r>
            <a:r>
              <a:rPr lang="en-US" dirty="0" smtClean="0">
                <a:solidFill>
                  <a:srgbClr val="000000"/>
                </a:solidFill>
                <a:latin typeface="STIX-Regular"/>
              </a:rPr>
              <a:t>].</a:t>
            </a:r>
          </a:p>
          <a:p>
            <a:r>
              <a:rPr lang="en-US" dirty="0" err="1" smtClean="0">
                <a:latin typeface="STIX-Regular"/>
              </a:rPr>
              <a:t>CTx</a:t>
            </a:r>
            <a:r>
              <a:rPr lang="en-US" dirty="0" smtClean="0">
                <a:latin typeface="STIX-Regular"/>
              </a:rPr>
              <a:t> </a:t>
            </a:r>
            <a:r>
              <a:rPr lang="en-US" dirty="0">
                <a:latin typeface="STIX-Regular"/>
              </a:rPr>
              <a:t>and/or PINP </a:t>
            </a:r>
            <a:r>
              <a:rPr lang="en-US" dirty="0" smtClean="0">
                <a:latin typeface="STIX-Regular"/>
              </a:rPr>
              <a:t>can be </a:t>
            </a:r>
            <a:r>
              <a:rPr lang="en-US" dirty="0">
                <a:latin typeface="STIX-Regular"/>
              </a:rPr>
              <a:t>used to evaluate patient adherence and drug </a:t>
            </a:r>
            <a:r>
              <a:rPr lang="en-US" dirty="0" smtClean="0">
                <a:latin typeface="STIX-Regular"/>
              </a:rPr>
              <a:t>responses to </a:t>
            </a:r>
            <a:r>
              <a:rPr lang="en-US" dirty="0">
                <a:latin typeface="STIX-Regular"/>
              </a:rPr>
              <a:t>anti-resorptive agents, with measurements </a:t>
            </a:r>
            <a:r>
              <a:rPr lang="en-US" dirty="0" smtClean="0">
                <a:latin typeface="STIX-Regular"/>
              </a:rPr>
              <a:t>suggested at </a:t>
            </a:r>
            <a:r>
              <a:rPr lang="en-US" dirty="0">
                <a:latin typeface="STIX-Regular"/>
              </a:rPr>
              <a:t>baseline, 3, 6, and 12 months after starting </a:t>
            </a:r>
            <a:r>
              <a:rPr lang="en-US" dirty="0" smtClean="0">
                <a:latin typeface="STIX-Regular"/>
              </a:rPr>
              <a:t>treatment. Similarly</a:t>
            </a:r>
            <a:r>
              <a:rPr lang="en-US" dirty="0">
                <a:latin typeface="STIX-Regular"/>
              </a:rPr>
              <a:t>, PINP can be used to evaluate patient </a:t>
            </a:r>
            <a:r>
              <a:rPr lang="en-US" dirty="0" smtClean="0">
                <a:latin typeface="STIX-Regular"/>
              </a:rPr>
              <a:t>adherence and </a:t>
            </a:r>
            <a:r>
              <a:rPr lang="en-US" dirty="0">
                <a:latin typeface="STIX-Regular"/>
              </a:rPr>
              <a:t>drug responses to anabolic agents, with </a:t>
            </a:r>
            <a:r>
              <a:rPr lang="en-US" dirty="0" smtClean="0">
                <a:latin typeface="STIX-Regular"/>
              </a:rPr>
              <a:t>measurements at </a:t>
            </a:r>
            <a:r>
              <a:rPr lang="en-US" dirty="0">
                <a:latin typeface="STIX-Regular"/>
              </a:rPr>
              <a:t>baseline, 1 to 3 months, 6 months, and 12 months </a:t>
            </a:r>
            <a:r>
              <a:rPr lang="en-US" dirty="0" smtClean="0">
                <a:latin typeface="STIX-Regular"/>
              </a:rPr>
              <a:t>after starting </a:t>
            </a:r>
            <a:r>
              <a:rPr lang="en-US" dirty="0">
                <a:latin typeface="STIX-Regular"/>
              </a:rPr>
              <a:t>anabolic treatment</a:t>
            </a:r>
            <a:r>
              <a:rPr lang="en-US" dirty="0" smtClean="0">
                <a:latin typeface="STIX-Regular"/>
              </a:rPr>
              <a:t>.</a:t>
            </a:r>
          </a:p>
          <a:p>
            <a:endParaRPr lang="en-US" dirty="0">
              <a:latin typeface="STIX-Regular"/>
            </a:endParaRPr>
          </a:p>
          <a:p>
            <a:pPr marL="0" indent="0">
              <a:buNone/>
            </a:pPr>
            <a:r>
              <a:rPr lang="en-US" i="1" dirty="0" smtClean="0">
                <a:solidFill>
                  <a:schemeClr val="bg2">
                    <a:lumMod val="50000"/>
                  </a:schemeClr>
                </a:solidFill>
                <a:latin typeface="STIX-Regular"/>
              </a:rPr>
              <a:t>Bone Turnover </a:t>
            </a:r>
            <a:r>
              <a:rPr lang="en-US" i="1" dirty="0">
                <a:solidFill>
                  <a:schemeClr val="bg2">
                    <a:lumMod val="50000"/>
                  </a:schemeClr>
                </a:solidFill>
                <a:latin typeface="STIX-Regular"/>
              </a:rPr>
              <a:t>M</a:t>
            </a:r>
            <a:r>
              <a:rPr lang="en-US" i="1" dirty="0" smtClean="0">
                <a:solidFill>
                  <a:schemeClr val="bg2">
                    <a:lumMod val="50000"/>
                  </a:schemeClr>
                </a:solidFill>
                <a:latin typeface="STIX-Regular"/>
              </a:rPr>
              <a:t>arkers may be useful in monitoring compliance and response to therapy but not for diagnosis of osteoporosis </a:t>
            </a:r>
            <a:endParaRPr lang="en-US" i="1" dirty="0">
              <a:solidFill>
                <a:schemeClr val="bg2">
                  <a:lumMod val="50000"/>
                </a:schemeClr>
              </a:solidFill>
            </a:endParaRPr>
          </a:p>
        </p:txBody>
      </p:sp>
    </p:spTree>
    <p:extLst>
      <p:ext uri="{BB962C8B-B14F-4D97-AF65-F5344CB8AC3E}">
        <p14:creationId xmlns:p14="http://schemas.microsoft.com/office/powerpoint/2010/main" val="2025108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Indications for Osteoporosis therapy</a:t>
            </a:r>
            <a:endParaRPr lang="en-US" b="1" dirty="0"/>
          </a:p>
        </p:txBody>
      </p:sp>
      <p:pic>
        <p:nvPicPr>
          <p:cNvPr id="4" name="Content Placeholder 3"/>
          <p:cNvPicPr>
            <a:picLocks noGrp="1" noChangeAspect="1"/>
          </p:cNvPicPr>
          <p:nvPr>
            <p:ph idx="1"/>
          </p:nvPr>
        </p:nvPicPr>
        <p:blipFill>
          <a:blip r:embed="rId2"/>
          <a:stretch>
            <a:fillRect/>
          </a:stretch>
        </p:blipFill>
        <p:spPr>
          <a:xfrm>
            <a:off x="893860" y="2137443"/>
            <a:ext cx="10515600" cy="2185147"/>
          </a:xfrm>
          <a:prstGeom prst="rect">
            <a:avLst/>
          </a:prstGeom>
        </p:spPr>
      </p:pic>
      <p:sp>
        <p:nvSpPr>
          <p:cNvPr id="3" name="TextBox 2"/>
          <p:cNvSpPr txBox="1"/>
          <p:nvPr/>
        </p:nvSpPr>
        <p:spPr>
          <a:xfrm>
            <a:off x="1280160" y="4762831"/>
            <a:ext cx="10518649" cy="646331"/>
          </a:xfrm>
          <a:prstGeom prst="rect">
            <a:avLst/>
          </a:prstGeom>
          <a:noFill/>
        </p:spPr>
        <p:txBody>
          <a:bodyPr wrap="none" rtlCol="0">
            <a:spAutoFit/>
          </a:bodyPr>
          <a:lstStyle/>
          <a:p>
            <a:r>
              <a:rPr lang="en-US" b="1" i="1" dirty="0" smtClean="0">
                <a:solidFill>
                  <a:schemeClr val="bg2">
                    <a:lumMod val="50000"/>
                  </a:schemeClr>
                </a:solidFill>
              </a:rPr>
              <a:t>Indian-specific formula for FRAX noted above is still a work in progress and needs validation. It is recognized</a:t>
            </a:r>
          </a:p>
          <a:p>
            <a:r>
              <a:rPr lang="en-US" b="1" i="1" dirty="0" smtClean="0">
                <a:solidFill>
                  <a:schemeClr val="bg2">
                    <a:lumMod val="50000"/>
                  </a:schemeClr>
                </a:solidFill>
              </a:rPr>
              <a:t> that DM ( Type 1 or Type 2) is an important risk factor for osteoporosis</a:t>
            </a:r>
            <a:endParaRPr lang="en-US" b="1" i="1" dirty="0">
              <a:solidFill>
                <a:schemeClr val="bg2">
                  <a:lumMod val="50000"/>
                </a:schemeClr>
              </a:solidFill>
            </a:endParaRPr>
          </a:p>
        </p:txBody>
      </p:sp>
    </p:spTree>
    <p:extLst>
      <p:ext uri="{BB962C8B-B14F-4D97-AF65-F5344CB8AC3E}">
        <p14:creationId xmlns:p14="http://schemas.microsoft.com/office/powerpoint/2010/main" val="27405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Style and Nutrition in OP Management</a:t>
            </a:r>
            <a:endParaRPr lang="en-US" dirty="0"/>
          </a:p>
        </p:txBody>
      </p:sp>
      <p:sp>
        <p:nvSpPr>
          <p:cNvPr id="5" name="TextBox 4"/>
          <p:cNvSpPr txBox="1"/>
          <p:nvPr/>
        </p:nvSpPr>
        <p:spPr>
          <a:xfrm>
            <a:off x="687823" y="6176963"/>
            <a:ext cx="7390100" cy="369332"/>
          </a:xfrm>
          <a:prstGeom prst="rect">
            <a:avLst/>
          </a:prstGeom>
          <a:noFill/>
        </p:spPr>
        <p:txBody>
          <a:bodyPr wrap="none" rtlCol="0">
            <a:spAutoFit/>
          </a:bodyPr>
          <a:lstStyle/>
          <a:p>
            <a:r>
              <a:rPr lang="en-US" i="1" dirty="0" smtClean="0">
                <a:solidFill>
                  <a:schemeClr val="bg2">
                    <a:lumMod val="50000"/>
                  </a:schemeClr>
                </a:solidFill>
              </a:rPr>
              <a:t>These recommendations are similar to those published for other populations</a:t>
            </a:r>
            <a:endParaRPr lang="en-US" i="1" dirty="0">
              <a:solidFill>
                <a:schemeClr val="bg2">
                  <a:lumMod val="50000"/>
                </a:schemeClr>
              </a:solidFill>
            </a:endParaRPr>
          </a:p>
        </p:txBody>
      </p:sp>
      <p:grpSp>
        <p:nvGrpSpPr>
          <p:cNvPr id="3" name="Group 4"/>
          <p:cNvGrpSpPr>
            <a:grpSpLocks noChangeAspect="1"/>
          </p:cNvGrpSpPr>
          <p:nvPr/>
        </p:nvGrpSpPr>
        <p:grpSpPr bwMode="auto">
          <a:xfrm>
            <a:off x="3910013" y="1825625"/>
            <a:ext cx="4351337" cy="4351338"/>
            <a:chOff x="2463" y="1150"/>
            <a:chExt cx="2741" cy="2741"/>
          </a:xfrm>
        </p:grpSpPr>
        <p:sp>
          <p:nvSpPr>
            <p:cNvPr id="6" name="AutoShape 3"/>
            <p:cNvSpPr>
              <a:spLocks noChangeAspect="1" noChangeArrowheads="1" noTextEdit="1"/>
            </p:cNvSpPr>
            <p:nvPr/>
          </p:nvSpPr>
          <p:spPr bwMode="auto">
            <a:xfrm>
              <a:off x="2463" y="1150"/>
              <a:ext cx="2741" cy="2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 y="1150"/>
              <a:ext cx="2744" cy="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73948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Recommendations for initial first‑line therapy</a:t>
            </a:r>
            <a:br>
              <a:rPr lang="en-US" b="1" dirty="0"/>
            </a:br>
            <a:r>
              <a:rPr lang="en-US" b="1" dirty="0"/>
              <a:t>for individuals with prevalent vertebral fractures</a:t>
            </a:r>
            <a:endParaRPr lang="en-US" dirty="0"/>
          </a:p>
        </p:txBody>
      </p:sp>
      <p:sp>
        <p:nvSpPr>
          <p:cNvPr id="3" name="Content Placeholder 2"/>
          <p:cNvSpPr>
            <a:spLocks noGrp="1"/>
          </p:cNvSpPr>
          <p:nvPr>
            <p:ph idx="1"/>
          </p:nvPr>
        </p:nvSpPr>
        <p:spPr>
          <a:xfrm>
            <a:off x="893859" y="1610940"/>
            <a:ext cx="10515600" cy="4351338"/>
          </a:xfrm>
        </p:spPr>
        <p:txBody>
          <a:bodyPr>
            <a:normAutofit/>
          </a:bodyPr>
          <a:lstStyle/>
          <a:p>
            <a:pPr marL="0" indent="0">
              <a:buNone/>
            </a:pPr>
            <a:endParaRPr lang="en-US" dirty="0" smtClean="0"/>
          </a:p>
          <a:p>
            <a:r>
              <a:rPr lang="en-US" dirty="0" smtClean="0"/>
              <a:t>Teriparatide </a:t>
            </a:r>
            <a:r>
              <a:rPr lang="en-US" dirty="0"/>
              <a:t>is an effective anabolic agent to </a:t>
            </a:r>
            <a:r>
              <a:rPr lang="en-US" dirty="0" smtClean="0"/>
              <a:t>initiate therapy </a:t>
            </a:r>
            <a:r>
              <a:rPr lang="en-US" dirty="0"/>
              <a:t>in these cases, which to be continued </a:t>
            </a:r>
            <a:r>
              <a:rPr lang="en-US" dirty="0" smtClean="0"/>
              <a:t>for 24 </a:t>
            </a:r>
            <a:r>
              <a:rPr lang="en-US" dirty="0"/>
              <a:t>months and </a:t>
            </a:r>
            <a:r>
              <a:rPr lang="en-US" dirty="0" smtClean="0"/>
              <a:t>	followed by anti-</a:t>
            </a:r>
            <a:r>
              <a:rPr lang="en-US" dirty="0" err="1" smtClean="0"/>
              <a:t>resorptives</a:t>
            </a:r>
            <a:r>
              <a:rPr lang="en-US" dirty="0"/>
              <a:t>.</a:t>
            </a:r>
          </a:p>
          <a:p>
            <a:pPr marL="0" indent="0">
              <a:buNone/>
            </a:pPr>
            <a:r>
              <a:rPr lang="en-US" dirty="0"/>
              <a:t>• Intravenous zoledronic acid or denosumab are </a:t>
            </a:r>
            <a:r>
              <a:rPr lang="en-US" dirty="0" smtClean="0"/>
              <a:t>also effective </a:t>
            </a:r>
            <a:r>
              <a:rPr lang="en-US" dirty="0"/>
              <a:t>options. Since the protocol for </a:t>
            </a:r>
            <a:r>
              <a:rPr lang="en-US" dirty="0" smtClean="0"/>
              <a:t>discontinuing denosumab </a:t>
            </a:r>
            <a:r>
              <a:rPr lang="en-US" dirty="0"/>
              <a:t>is still not firmly established, </a:t>
            </a:r>
            <a:r>
              <a:rPr lang="en-US" dirty="0" smtClean="0"/>
              <a:t>zoledronic acid </a:t>
            </a:r>
            <a:r>
              <a:rPr lang="en-US" dirty="0"/>
              <a:t>is usually preferred as initial therapy for 3–5 years.</a:t>
            </a:r>
          </a:p>
          <a:p>
            <a:pPr marL="0" indent="0">
              <a:buNone/>
            </a:pPr>
            <a:r>
              <a:rPr lang="en-US" dirty="0"/>
              <a:t>• Oral bisphosphonates can be used if the patient </a:t>
            </a:r>
            <a:r>
              <a:rPr lang="en-US" dirty="0" smtClean="0"/>
              <a:t>wants to </a:t>
            </a:r>
            <a:r>
              <a:rPr lang="en-US" dirty="0"/>
              <a:t>avoid injectable therapies.</a:t>
            </a:r>
          </a:p>
        </p:txBody>
      </p:sp>
    </p:spTree>
    <p:extLst>
      <p:ext uri="{BB962C8B-B14F-4D97-AF65-F5344CB8AC3E}">
        <p14:creationId xmlns:p14="http://schemas.microsoft.com/office/powerpoint/2010/main" val="3800777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rotWithShape="1">
          <a:blip r:embed="rId2"/>
          <a:srcRect l="14282" t="7665" r="65179" b="-1383"/>
          <a:stretch/>
        </p:blipFill>
        <p:spPr>
          <a:xfrm>
            <a:off x="3546283" y="135172"/>
            <a:ext cx="5511442" cy="7072723"/>
          </a:xfrm>
          <a:prstGeom prst="rect">
            <a:avLst/>
          </a:prstGeom>
        </p:spPr>
      </p:pic>
    </p:spTree>
    <p:extLst>
      <p:ext uri="{BB962C8B-B14F-4D97-AF65-F5344CB8AC3E}">
        <p14:creationId xmlns:p14="http://schemas.microsoft.com/office/powerpoint/2010/main" val="2142299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for initial first‑line therapy</a:t>
            </a:r>
            <a:br>
              <a:rPr lang="en-US" b="1" dirty="0"/>
            </a:br>
            <a:r>
              <a:rPr lang="en-US" b="1" dirty="0"/>
              <a:t>for individuals with prevalent hip fracture</a:t>
            </a:r>
            <a:endParaRPr lang="en-US" dirty="0"/>
          </a:p>
        </p:txBody>
      </p:sp>
      <p:sp>
        <p:nvSpPr>
          <p:cNvPr id="3" name="Content Placeholder 2"/>
          <p:cNvSpPr>
            <a:spLocks noGrp="1"/>
          </p:cNvSpPr>
          <p:nvPr>
            <p:ph idx="1"/>
          </p:nvPr>
        </p:nvSpPr>
        <p:spPr/>
        <p:txBody>
          <a:bodyPr/>
          <a:lstStyle/>
          <a:p>
            <a:r>
              <a:rPr lang="en-US" dirty="0"/>
              <a:t>Intravenous zoledronic acid is the agent of choice </a:t>
            </a:r>
            <a:r>
              <a:rPr lang="en-US" dirty="0" smtClean="0"/>
              <a:t>in this </a:t>
            </a:r>
            <a:r>
              <a:rPr lang="en-US" dirty="0"/>
              <a:t>group—it is recommended that </a:t>
            </a:r>
            <a:r>
              <a:rPr lang="en-US" dirty="0" smtClean="0"/>
              <a:t>hospitalized/postsurgical patients </a:t>
            </a:r>
            <a:r>
              <a:rPr lang="en-US" dirty="0"/>
              <a:t>with hip fracture be given a dose </a:t>
            </a:r>
            <a:r>
              <a:rPr lang="en-US" dirty="0" smtClean="0"/>
              <a:t>of intravenous </a:t>
            </a:r>
            <a:r>
              <a:rPr lang="en-US" dirty="0"/>
              <a:t>zoledronic acid before being </a:t>
            </a:r>
            <a:r>
              <a:rPr lang="en-US" dirty="0" smtClean="0"/>
              <a:t>discharged from </a:t>
            </a:r>
            <a:r>
              <a:rPr lang="en-US" dirty="0"/>
              <a:t>the hospital.</a:t>
            </a:r>
          </a:p>
          <a:p>
            <a:r>
              <a:rPr lang="en-US" dirty="0" smtClean="0"/>
              <a:t>Denosumab </a:t>
            </a:r>
            <a:r>
              <a:rPr lang="en-US" dirty="0"/>
              <a:t>is also an apt and effective choice but is </a:t>
            </a:r>
            <a:r>
              <a:rPr lang="en-US" dirty="0" smtClean="0"/>
              <a:t>often used </a:t>
            </a:r>
            <a:r>
              <a:rPr lang="en-US" dirty="0"/>
              <a:t>after </a:t>
            </a:r>
            <a:r>
              <a:rPr lang="en-US" dirty="0" smtClean="0"/>
              <a:t> zoledronic acid</a:t>
            </a:r>
            <a:r>
              <a:rPr lang="en-US" i="1" dirty="0" smtClean="0">
                <a:solidFill>
                  <a:schemeClr val="bg2">
                    <a:lumMod val="50000"/>
                  </a:schemeClr>
                </a:solidFill>
              </a:rPr>
              <a:t>(concerns for rebound vertebral  fractures after stopping drug).</a:t>
            </a:r>
            <a:endParaRPr lang="en-US" i="1" dirty="0">
              <a:solidFill>
                <a:schemeClr val="bg2">
                  <a:lumMod val="50000"/>
                </a:schemeClr>
              </a:solidFill>
            </a:endParaRPr>
          </a:p>
        </p:txBody>
      </p:sp>
    </p:spTree>
    <p:extLst>
      <p:ext uri="{BB962C8B-B14F-4D97-AF65-F5344CB8AC3E}">
        <p14:creationId xmlns:p14="http://schemas.microsoft.com/office/powerpoint/2010/main" val="2388510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Recommendations for initial first‑line therapy</a:t>
            </a:r>
            <a:br>
              <a:rPr lang="en-US" b="1" dirty="0"/>
            </a:br>
            <a:r>
              <a:rPr lang="en-US" b="1" dirty="0"/>
              <a:t>for high‑risk individuals without prevalent fractures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Bisphosphonates are generally agents of choice for </a:t>
            </a:r>
            <a:r>
              <a:rPr lang="en-US" dirty="0" smtClean="0"/>
              <a:t>those at </a:t>
            </a:r>
            <a:r>
              <a:rPr lang="en-US" dirty="0"/>
              <a:t>high risk for fracture. While either weekly oral (</a:t>
            </a:r>
            <a:r>
              <a:rPr lang="en-US" dirty="0" smtClean="0"/>
              <a:t>alendronate, risedronate</a:t>
            </a:r>
            <a:r>
              <a:rPr lang="en-US" dirty="0"/>
              <a:t>) or annual intravenous agents </a:t>
            </a:r>
            <a:r>
              <a:rPr lang="en-US" dirty="0" smtClean="0"/>
              <a:t>are effective</a:t>
            </a:r>
            <a:r>
              <a:rPr lang="en-US" dirty="0"/>
              <a:t>, concerns about compliance and ease of </a:t>
            </a:r>
            <a:r>
              <a:rPr lang="en-US" dirty="0" smtClean="0"/>
              <a:t>once a </a:t>
            </a:r>
            <a:r>
              <a:rPr lang="en-US" dirty="0"/>
              <a:t>year administration has made zoledronic acid the </a:t>
            </a:r>
            <a:r>
              <a:rPr lang="en-US" dirty="0" smtClean="0"/>
              <a:t>preferred drug </a:t>
            </a:r>
            <a:r>
              <a:rPr lang="en-US" dirty="0"/>
              <a:t>for most patients. </a:t>
            </a:r>
            <a:endParaRPr lang="en-US" dirty="0" smtClean="0"/>
          </a:p>
          <a:p>
            <a:r>
              <a:rPr lang="en-US" dirty="0" smtClean="0"/>
              <a:t>Both </a:t>
            </a:r>
            <a:r>
              <a:rPr lang="en-US" dirty="0"/>
              <a:t>options should </a:t>
            </a:r>
            <a:r>
              <a:rPr lang="en-US" dirty="0" smtClean="0"/>
              <a:t>be discussed </a:t>
            </a:r>
            <a:r>
              <a:rPr lang="en-US" dirty="0"/>
              <a:t>with the patient (weekly oral vs. annual </a:t>
            </a:r>
            <a:r>
              <a:rPr lang="en-US" dirty="0" smtClean="0"/>
              <a:t>intravenous) and </a:t>
            </a:r>
            <a:r>
              <a:rPr lang="en-US" dirty="0"/>
              <a:t>treatment chosen accordingly</a:t>
            </a:r>
            <a:r>
              <a:rPr lang="en-US" dirty="0" smtClean="0"/>
              <a:t>.</a:t>
            </a:r>
          </a:p>
          <a:p>
            <a:r>
              <a:rPr lang="en-US" dirty="0" smtClean="0"/>
              <a:t> Denosumab can </a:t>
            </a:r>
            <a:r>
              <a:rPr lang="en-US" dirty="0"/>
              <a:t>be used as a first choice too if the patient reacts to </a:t>
            </a:r>
            <a:r>
              <a:rPr lang="en-US" dirty="0" smtClean="0"/>
              <a:t>or wants </a:t>
            </a:r>
            <a:r>
              <a:rPr lang="en-US" dirty="0"/>
              <a:t>to avoid bisphosphonates. </a:t>
            </a:r>
            <a:r>
              <a:rPr lang="en-US" dirty="0">
                <a:solidFill>
                  <a:prstClr val="black"/>
                </a:solidFill>
              </a:rPr>
              <a:t>The risk of rebound fractures is </a:t>
            </a:r>
            <a:r>
              <a:rPr lang="en-US" dirty="0" smtClean="0">
                <a:solidFill>
                  <a:prstClr val="black"/>
                </a:solidFill>
              </a:rPr>
              <a:t>increased, </a:t>
            </a:r>
            <a:r>
              <a:rPr lang="en-US" dirty="0">
                <a:solidFill>
                  <a:prstClr val="black"/>
                </a:solidFill>
              </a:rPr>
              <a:t>if subsequent doses of denosumab are not administered in time</a:t>
            </a:r>
            <a:endParaRPr lang="en-US" dirty="0" smtClean="0"/>
          </a:p>
          <a:p>
            <a:r>
              <a:rPr lang="en-US" dirty="0" smtClean="0"/>
              <a:t>Teriparatide </a:t>
            </a:r>
            <a:r>
              <a:rPr lang="en-US" dirty="0"/>
              <a:t>can be </a:t>
            </a:r>
            <a:r>
              <a:rPr lang="en-US" dirty="0" smtClean="0"/>
              <a:t>considered for </a:t>
            </a:r>
            <a:r>
              <a:rPr lang="en-US" dirty="0"/>
              <a:t>some with very low BMD (T score &lt; − </a:t>
            </a:r>
            <a:r>
              <a:rPr lang="en-US" dirty="0" smtClean="0"/>
              <a:t>3.5) and </a:t>
            </a:r>
            <a:r>
              <a:rPr lang="en-US" dirty="0"/>
              <a:t>high risk of vertebral fracture</a:t>
            </a:r>
            <a:r>
              <a:rPr lang="en-US" dirty="0" smtClean="0"/>
              <a:t>..</a:t>
            </a:r>
            <a:endParaRPr lang="en-US" dirty="0"/>
          </a:p>
        </p:txBody>
      </p:sp>
    </p:spTree>
    <p:extLst>
      <p:ext uri="{BB962C8B-B14F-4D97-AF65-F5344CB8AC3E}">
        <p14:creationId xmlns:p14="http://schemas.microsoft.com/office/powerpoint/2010/main" val="2936332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Recommendations for the use of sequential</a:t>
            </a:r>
            <a:br>
              <a:rPr lang="en-US" b="1" dirty="0"/>
            </a:br>
            <a:r>
              <a:rPr lang="en-US" b="1" dirty="0"/>
              <a:t>therapies in the management of osteoporosis [79]</a:t>
            </a:r>
            <a:endParaRPr lang="en-US" dirty="0"/>
          </a:p>
        </p:txBody>
      </p:sp>
      <p:sp>
        <p:nvSpPr>
          <p:cNvPr id="3" name="Content Placeholder 2"/>
          <p:cNvSpPr>
            <a:spLocks noGrp="1"/>
          </p:cNvSpPr>
          <p:nvPr>
            <p:ph idx="1"/>
          </p:nvPr>
        </p:nvSpPr>
        <p:spPr/>
        <p:txBody>
          <a:bodyPr>
            <a:normAutofit lnSpcReduction="10000"/>
          </a:bodyPr>
          <a:lstStyle/>
          <a:p>
            <a:r>
              <a:rPr lang="en-US" dirty="0"/>
              <a:t>Treatment with teriparatide should always be </a:t>
            </a:r>
            <a:r>
              <a:rPr lang="en-US" dirty="0" smtClean="0"/>
              <a:t>followed by anti-resorptive </a:t>
            </a:r>
            <a:r>
              <a:rPr lang="en-US" dirty="0"/>
              <a:t>agents to prevent bone density </a:t>
            </a:r>
            <a:r>
              <a:rPr lang="en-US" dirty="0" smtClean="0"/>
              <a:t>decline</a:t>
            </a:r>
            <a:r>
              <a:rPr lang="en-US" dirty="0"/>
              <a:t> denosumab can be used in this setting.</a:t>
            </a:r>
          </a:p>
          <a:p>
            <a:r>
              <a:rPr lang="en-US" dirty="0" smtClean="0"/>
              <a:t>In </a:t>
            </a:r>
            <a:r>
              <a:rPr lang="en-US" dirty="0"/>
              <a:t>patients unresponsive to anti-resorptive therapy </a:t>
            </a:r>
            <a:r>
              <a:rPr lang="en-US" dirty="0" smtClean="0"/>
              <a:t>alone, treatment </a:t>
            </a:r>
            <a:r>
              <a:rPr lang="en-US" dirty="0"/>
              <a:t>can </a:t>
            </a:r>
            <a:r>
              <a:rPr lang="en-US" dirty="0" smtClean="0"/>
              <a:t>be followed </a:t>
            </a:r>
            <a:r>
              <a:rPr lang="en-US" dirty="0"/>
              <a:t>by a combination of </a:t>
            </a:r>
            <a:r>
              <a:rPr lang="en-US" dirty="0" smtClean="0"/>
              <a:t>teriparatide and </a:t>
            </a:r>
            <a:r>
              <a:rPr lang="en-US" dirty="0"/>
              <a:t>anti-</a:t>
            </a:r>
            <a:r>
              <a:rPr lang="en-US" dirty="0" err="1"/>
              <a:t>resporptives</a:t>
            </a:r>
            <a:r>
              <a:rPr lang="en-US" dirty="0"/>
              <a:t> [81].</a:t>
            </a:r>
          </a:p>
          <a:p>
            <a:r>
              <a:rPr lang="en-US" dirty="0" smtClean="0"/>
              <a:t>Treatment </a:t>
            </a:r>
            <a:r>
              <a:rPr lang="en-US" dirty="0"/>
              <a:t>with denosumab, if it has to be </a:t>
            </a:r>
            <a:r>
              <a:rPr lang="en-US" dirty="0" smtClean="0"/>
              <a:t>discontinued, should </a:t>
            </a:r>
            <a:r>
              <a:rPr lang="en-US" dirty="0"/>
              <a:t>be followed by bisphosphonate, either </a:t>
            </a:r>
            <a:r>
              <a:rPr lang="en-US" dirty="0" err="1" smtClean="0"/>
              <a:t>zoledronate</a:t>
            </a:r>
            <a:r>
              <a:rPr lang="en-US" dirty="0"/>
              <a:t> </a:t>
            </a:r>
            <a:r>
              <a:rPr lang="en-US" dirty="0" smtClean="0"/>
              <a:t>[82</a:t>
            </a:r>
            <a:r>
              <a:rPr lang="en-US" dirty="0"/>
              <a:t>] or alendronate [83] in patients with adequate </a:t>
            </a:r>
            <a:r>
              <a:rPr lang="en-US" dirty="0" smtClean="0"/>
              <a:t>renal function</a:t>
            </a:r>
            <a:r>
              <a:rPr lang="en-US" dirty="0"/>
              <a:t>. Delay in denosumab therapy or lack of an </a:t>
            </a:r>
            <a:r>
              <a:rPr lang="en-US" dirty="0" smtClean="0"/>
              <a:t>alternate therapy </a:t>
            </a:r>
            <a:r>
              <a:rPr lang="en-US" dirty="0"/>
              <a:t>6 months after last denosumab dose is </a:t>
            </a:r>
            <a:r>
              <a:rPr lang="en-US" dirty="0" smtClean="0"/>
              <a:t>associated with </a:t>
            </a:r>
            <a:r>
              <a:rPr lang="en-US" dirty="0"/>
              <a:t>a rebound increase in fractures.</a:t>
            </a:r>
          </a:p>
        </p:txBody>
      </p:sp>
    </p:spTree>
    <p:extLst>
      <p:ext uri="{BB962C8B-B14F-4D97-AF65-F5344CB8AC3E}">
        <p14:creationId xmlns:p14="http://schemas.microsoft.com/office/powerpoint/2010/main" val="501203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Recommendations- Other Agents</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latin typeface="STIX-Regular"/>
              </a:rPr>
              <a:t>Intranasal </a:t>
            </a:r>
            <a:r>
              <a:rPr lang="en-US" b="1" dirty="0">
                <a:latin typeface="STIX-Regular"/>
              </a:rPr>
              <a:t>calcitonin </a:t>
            </a:r>
            <a:r>
              <a:rPr lang="en-US" dirty="0">
                <a:latin typeface="STIX-Regular"/>
              </a:rPr>
              <a:t>can be used for temporary bone </a:t>
            </a:r>
            <a:r>
              <a:rPr lang="en-US" dirty="0" smtClean="0">
                <a:latin typeface="STIX-Regular"/>
              </a:rPr>
              <a:t>pain relief. However</a:t>
            </a:r>
            <a:r>
              <a:rPr lang="en-US" dirty="0">
                <a:latin typeface="STIX-Regular"/>
              </a:rPr>
              <a:t>, calcitonin’s effectiveness in prevention </a:t>
            </a:r>
            <a:r>
              <a:rPr lang="en-US" dirty="0" smtClean="0">
                <a:latin typeface="STIX-Regular"/>
              </a:rPr>
              <a:t>of osteoporotic </a:t>
            </a:r>
            <a:r>
              <a:rPr lang="en-US" dirty="0">
                <a:latin typeface="STIX-Regular"/>
              </a:rPr>
              <a:t>fractures is very limited and should </a:t>
            </a:r>
            <a:r>
              <a:rPr lang="en-US" dirty="0" smtClean="0">
                <a:latin typeface="STIX-Regular"/>
              </a:rPr>
              <a:t>therefore be </a:t>
            </a:r>
            <a:r>
              <a:rPr lang="en-US" dirty="0">
                <a:latin typeface="STIX-Regular"/>
              </a:rPr>
              <a:t>prescribed only in women who cannot </a:t>
            </a:r>
            <a:r>
              <a:rPr lang="en-US" dirty="0" smtClean="0">
                <a:latin typeface="STIX-Regular"/>
              </a:rPr>
              <a:t>tolerate bisphosphonates</a:t>
            </a:r>
            <a:r>
              <a:rPr lang="en-US" dirty="0">
                <a:latin typeface="STIX-Regular"/>
              </a:rPr>
              <a:t>, denosumab, teriparatide, or </a:t>
            </a:r>
            <a:r>
              <a:rPr lang="en-US" dirty="0" err="1" smtClean="0">
                <a:latin typeface="STIX-Regular"/>
              </a:rPr>
              <a:t>raloxifene</a:t>
            </a:r>
            <a:r>
              <a:rPr lang="en-US" dirty="0" smtClean="0">
                <a:latin typeface="STIX-Regular"/>
              </a:rPr>
              <a:t>.</a:t>
            </a:r>
          </a:p>
          <a:p>
            <a:r>
              <a:rPr lang="en-US" b="1" dirty="0" smtClean="0">
                <a:latin typeface="STIX-Regular"/>
              </a:rPr>
              <a:t>Estrogens: </a:t>
            </a:r>
            <a:r>
              <a:rPr lang="en-US" dirty="0" smtClean="0">
                <a:latin typeface="STIX-Regular"/>
              </a:rPr>
              <a:t>Although </a:t>
            </a:r>
            <a:r>
              <a:rPr lang="en-US" dirty="0">
                <a:latin typeface="STIX-Regular"/>
              </a:rPr>
              <a:t>effective in increasing bone mass and </a:t>
            </a:r>
            <a:r>
              <a:rPr lang="en-US" dirty="0" smtClean="0">
                <a:latin typeface="STIX-Regular"/>
              </a:rPr>
              <a:t>prevent fractures</a:t>
            </a:r>
            <a:r>
              <a:rPr lang="en-US" dirty="0">
                <a:latin typeface="STIX-Regular"/>
              </a:rPr>
              <a:t>, HRT is not recommended for managing </a:t>
            </a:r>
            <a:r>
              <a:rPr lang="en-US" dirty="0" smtClean="0">
                <a:latin typeface="STIX-Regular"/>
              </a:rPr>
              <a:t>osteoporosis due </a:t>
            </a:r>
            <a:r>
              <a:rPr lang="en-US" dirty="0">
                <a:latin typeface="STIX-Regular"/>
              </a:rPr>
              <a:t>to high risk of side effects such cardiac events </a:t>
            </a:r>
            <a:r>
              <a:rPr lang="en-US" dirty="0" smtClean="0">
                <a:latin typeface="STIX-Regular"/>
              </a:rPr>
              <a:t>and breast </a:t>
            </a:r>
            <a:r>
              <a:rPr lang="en-US" dirty="0">
                <a:latin typeface="STIX-Regular"/>
              </a:rPr>
              <a:t>cancer (although breast cancer risk is not </a:t>
            </a:r>
            <a:r>
              <a:rPr lang="en-US" dirty="0" smtClean="0">
                <a:latin typeface="STIX-Regular"/>
              </a:rPr>
              <a:t>increased with </a:t>
            </a:r>
            <a:r>
              <a:rPr lang="en-US" dirty="0">
                <a:latin typeface="STIX-Regular"/>
              </a:rPr>
              <a:t>estrogens alone). Hormone </a:t>
            </a:r>
            <a:r>
              <a:rPr lang="en-US" dirty="0" err="1">
                <a:latin typeface="STIX-Regular"/>
              </a:rPr>
              <a:t>Replacment</a:t>
            </a:r>
            <a:r>
              <a:rPr lang="en-US" dirty="0">
                <a:latin typeface="STIX-Regular"/>
              </a:rPr>
              <a:t> Therapy </a:t>
            </a:r>
            <a:r>
              <a:rPr lang="en-US" dirty="0" smtClean="0">
                <a:latin typeface="STIX-Regular"/>
              </a:rPr>
              <a:t>can be </a:t>
            </a:r>
            <a:r>
              <a:rPr lang="en-US" dirty="0">
                <a:latin typeface="STIX-Regular"/>
              </a:rPr>
              <a:t>used when there is an additional indication to use </a:t>
            </a:r>
            <a:r>
              <a:rPr lang="en-US" dirty="0" smtClean="0">
                <a:latin typeface="STIX-Regular"/>
              </a:rPr>
              <a:t>estrogens such </a:t>
            </a:r>
            <a:r>
              <a:rPr lang="en-US" dirty="0">
                <a:latin typeface="STIX-Regular"/>
              </a:rPr>
              <a:t>as uncontrollable menopausal symptoms</a:t>
            </a:r>
            <a:r>
              <a:rPr lang="en-US" dirty="0" smtClean="0">
                <a:latin typeface="STIX-Regular"/>
              </a:rPr>
              <a:t>.</a:t>
            </a:r>
          </a:p>
          <a:p>
            <a:r>
              <a:rPr lang="en-US" b="1" dirty="0">
                <a:latin typeface="STIX-Regular"/>
              </a:rPr>
              <a:t>Testosterone</a:t>
            </a:r>
            <a:r>
              <a:rPr lang="en-US" dirty="0">
                <a:latin typeface="STIX-Regular"/>
              </a:rPr>
              <a:t> therapy may be added in </a:t>
            </a:r>
            <a:r>
              <a:rPr lang="en-US" dirty="0" smtClean="0">
                <a:latin typeface="STIX-Regular"/>
              </a:rPr>
              <a:t>androgen-deficient men </a:t>
            </a:r>
            <a:r>
              <a:rPr lang="en-US" dirty="0">
                <a:latin typeface="STIX-Regular"/>
              </a:rPr>
              <a:t>(testosterone level less than 200 ng/</a:t>
            </a:r>
            <a:r>
              <a:rPr lang="en-US" dirty="0" err="1">
                <a:latin typeface="STIX-Regular"/>
              </a:rPr>
              <a:t>dL</a:t>
            </a:r>
            <a:r>
              <a:rPr lang="en-US" dirty="0">
                <a:latin typeface="STIX-Regular"/>
              </a:rPr>
              <a:t> on more </a:t>
            </a:r>
            <a:r>
              <a:rPr lang="en-US" dirty="0" smtClean="0">
                <a:latin typeface="STIX-Regular"/>
              </a:rPr>
              <a:t>than one </a:t>
            </a:r>
            <a:r>
              <a:rPr lang="en-US" dirty="0">
                <a:latin typeface="STIX-Regular"/>
              </a:rPr>
              <a:t>determination) if accompanied by signs or </a:t>
            </a:r>
            <a:r>
              <a:rPr lang="en-US" dirty="0" smtClean="0">
                <a:latin typeface="STIX-Regular"/>
              </a:rPr>
              <a:t>symptoms of </a:t>
            </a:r>
            <a:r>
              <a:rPr lang="en-US" dirty="0">
                <a:latin typeface="STIX-Regular"/>
              </a:rPr>
              <a:t>androgen </a:t>
            </a:r>
            <a:r>
              <a:rPr lang="en-US" dirty="0" smtClean="0">
                <a:latin typeface="STIX-Regular"/>
              </a:rPr>
              <a:t>deficiency</a:t>
            </a:r>
          </a:p>
          <a:p>
            <a:pPr marL="0" indent="0">
              <a:buNone/>
            </a:pPr>
            <a:r>
              <a:rPr lang="en-US" i="1" dirty="0" smtClean="0">
                <a:solidFill>
                  <a:schemeClr val="bg2">
                    <a:lumMod val="50000"/>
                  </a:schemeClr>
                </a:solidFill>
              </a:rPr>
              <a:t>These recommendations are similar to those published for other populations</a:t>
            </a:r>
            <a:endParaRPr lang="en-US" i="1" dirty="0">
              <a:solidFill>
                <a:schemeClr val="bg2">
                  <a:lumMod val="50000"/>
                </a:schemeClr>
              </a:solidFill>
              <a:latin typeface="STIX-Regular"/>
            </a:endParaRPr>
          </a:p>
        </p:txBody>
      </p:sp>
    </p:spTree>
    <p:extLst>
      <p:ext uri="{BB962C8B-B14F-4D97-AF65-F5344CB8AC3E}">
        <p14:creationId xmlns:p14="http://schemas.microsoft.com/office/powerpoint/2010/main" val="559887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MyriadPro-BoldSemiCn"/>
              </a:rPr>
              <a:t>Recommendations for the </a:t>
            </a:r>
            <a:r>
              <a:rPr lang="en-US" sz="2800" b="1" dirty="0" smtClean="0">
                <a:latin typeface="MyriadPro-BoldSemiCn"/>
              </a:rPr>
              <a:t>management of </a:t>
            </a:r>
            <a:r>
              <a:rPr lang="en-US" sz="2800" b="1" dirty="0">
                <a:latin typeface="MyriadPro-BoldSemiCn"/>
              </a:rPr>
              <a:t>osteoporosis in chronic kidney disease </a:t>
            </a:r>
            <a:r>
              <a:rPr lang="en-US" sz="2800" b="1" dirty="0" smtClean="0">
                <a:latin typeface="MyriadPro-BoldSemiCn"/>
              </a:rPr>
              <a:t>patients and </a:t>
            </a:r>
            <a:r>
              <a:rPr lang="en-US" sz="2800" b="1" dirty="0">
                <a:latin typeface="MyriadPro-BoldSemiCn"/>
              </a:rPr>
              <a:t>those on </a:t>
            </a:r>
            <a:r>
              <a:rPr lang="en-US" sz="2800" b="1" dirty="0" smtClean="0">
                <a:latin typeface="MyriadPro-BoldSemiCn"/>
              </a:rPr>
              <a:t>hemodialysis</a:t>
            </a:r>
            <a:endParaRPr lang="en-US" sz="2800" b="1" dirty="0"/>
          </a:p>
        </p:txBody>
      </p:sp>
      <p:sp>
        <p:nvSpPr>
          <p:cNvPr id="3" name="Content Placeholder 2"/>
          <p:cNvSpPr>
            <a:spLocks noGrp="1"/>
          </p:cNvSpPr>
          <p:nvPr>
            <p:ph idx="1"/>
          </p:nvPr>
        </p:nvSpPr>
        <p:spPr/>
        <p:txBody>
          <a:bodyPr>
            <a:normAutofit fontScale="92500" lnSpcReduction="10000"/>
          </a:bodyPr>
          <a:lstStyle/>
          <a:p>
            <a:r>
              <a:rPr lang="en-US" dirty="0">
                <a:latin typeface="STIX-Regular"/>
              </a:rPr>
              <a:t>Management of patients with osteoporosis and </a:t>
            </a:r>
            <a:r>
              <a:rPr lang="en-US" dirty="0" smtClean="0">
                <a:latin typeface="STIX-Regular"/>
              </a:rPr>
              <a:t>chronic kidney </a:t>
            </a:r>
            <a:r>
              <a:rPr lang="en-US" dirty="0">
                <a:latin typeface="STIX-Regular"/>
              </a:rPr>
              <a:t>disease (CKD) is difficult as bisphosphonates </a:t>
            </a:r>
            <a:r>
              <a:rPr lang="en-US" dirty="0" smtClean="0">
                <a:latin typeface="STIX-Regular"/>
              </a:rPr>
              <a:t>are contraindicated </a:t>
            </a:r>
            <a:r>
              <a:rPr lang="en-US" dirty="0">
                <a:latin typeface="STIX-Regular"/>
              </a:rPr>
              <a:t>in stage 4 and 5 kidney disease (</a:t>
            </a:r>
            <a:r>
              <a:rPr lang="en-US" dirty="0" err="1" smtClean="0">
                <a:latin typeface="STIX-Regular"/>
              </a:rPr>
              <a:t>eGFR</a:t>
            </a:r>
            <a:r>
              <a:rPr lang="en-US" dirty="0" smtClean="0">
                <a:latin typeface="STIX-Regular"/>
              </a:rPr>
              <a:t> below </a:t>
            </a:r>
            <a:r>
              <a:rPr lang="en-US" dirty="0">
                <a:latin typeface="STIX-Regular"/>
              </a:rPr>
              <a:t>30 to 35 mL/min</a:t>
            </a:r>
            <a:r>
              <a:rPr lang="en-US" dirty="0" smtClean="0">
                <a:latin typeface="STIX-Regular"/>
              </a:rPr>
              <a:t>).</a:t>
            </a:r>
          </a:p>
          <a:p>
            <a:r>
              <a:rPr lang="en-US" dirty="0" smtClean="0">
                <a:latin typeface="STIX-Regular"/>
              </a:rPr>
              <a:t>Denosumab </a:t>
            </a:r>
            <a:r>
              <a:rPr lang="en-US" dirty="0">
                <a:latin typeface="STIX-Regular"/>
              </a:rPr>
              <a:t>is not cleared </a:t>
            </a:r>
            <a:r>
              <a:rPr lang="en-US" dirty="0" smtClean="0">
                <a:latin typeface="STIX-Regular"/>
              </a:rPr>
              <a:t>by the </a:t>
            </a:r>
            <a:r>
              <a:rPr lang="en-US" dirty="0">
                <a:latin typeface="STIX-Regular"/>
              </a:rPr>
              <a:t>kidney and therefore can be used in these </a:t>
            </a:r>
            <a:r>
              <a:rPr lang="en-US" dirty="0" smtClean="0">
                <a:latin typeface="STIX-Regular"/>
              </a:rPr>
              <a:t>patients. However</a:t>
            </a:r>
            <a:r>
              <a:rPr lang="en-US" dirty="0">
                <a:latin typeface="STIX-Regular"/>
              </a:rPr>
              <a:t>, the risk of hypocalcemia is high with </a:t>
            </a:r>
            <a:r>
              <a:rPr lang="en-US" dirty="0" smtClean="0">
                <a:latin typeface="STIX-Regular"/>
              </a:rPr>
              <a:t>this agent</a:t>
            </a:r>
            <a:r>
              <a:rPr lang="en-US" dirty="0">
                <a:latin typeface="STIX-Regular"/>
              </a:rPr>
              <a:t>, especially in patients in stage 5 disease. </a:t>
            </a:r>
            <a:r>
              <a:rPr lang="en-US" dirty="0" smtClean="0">
                <a:latin typeface="STIX-Regular"/>
              </a:rPr>
              <a:t>Optimal calcium </a:t>
            </a:r>
            <a:r>
              <a:rPr lang="en-US" dirty="0">
                <a:latin typeface="STIX-Regular"/>
              </a:rPr>
              <a:t>intake and vitamin D status should be </a:t>
            </a:r>
            <a:r>
              <a:rPr lang="en-US" dirty="0" smtClean="0">
                <a:latin typeface="STIX-Regular"/>
              </a:rPr>
              <a:t>assured before </a:t>
            </a:r>
            <a:r>
              <a:rPr lang="en-US" dirty="0">
                <a:latin typeface="STIX-Regular"/>
              </a:rPr>
              <a:t>starting denosumab.</a:t>
            </a:r>
          </a:p>
          <a:p>
            <a:r>
              <a:rPr lang="en-US" dirty="0" smtClean="0">
                <a:latin typeface="STIX-Regular"/>
              </a:rPr>
              <a:t>A </a:t>
            </a:r>
            <a:r>
              <a:rPr lang="en-US" dirty="0">
                <a:latin typeface="STIX-Regular"/>
              </a:rPr>
              <a:t>major concern with </a:t>
            </a:r>
            <a:r>
              <a:rPr lang="en-US" dirty="0" err="1">
                <a:latin typeface="STIX-Regular"/>
              </a:rPr>
              <a:t>antiresorptive</a:t>
            </a:r>
            <a:r>
              <a:rPr lang="en-US" dirty="0">
                <a:latin typeface="STIX-Regular"/>
              </a:rPr>
              <a:t> therapy in </a:t>
            </a:r>
            <a:r>
              <a:rPr lang="en-US" dirty="0" smtClean="0">
                <a:latin typeface="STIX-Regular"/>
              </a:rPr>
              <a:t>patients with </a:t>
            </a:r>
            <a:r>
              <a:rPr lang="en-US" dirty="0">
                <a:latin typeface="STIX-Regular"/>
              </a:rPr>
              <a:t>CKD is </a:t>
            </a:r>
            <a:r>
              <a:rPr lang="en-US" dirty="0" err="1" smtClean="0">
                <a:latin typeface="STIX-Regular"/>
              </a:rPr>
              <a:t>adynamic</a:t>
            </a:r>
            <a:r>
              <a:rPr lang="en-US" dirty="0" smtClean="0">
                <a:latin typeface="STIX-Regular"/>
              </a:rPr>
              <a:t> </a:t>
            </a:r>
            <a:r>
              <a:rPr lang="en-US" dirty="0">
                <a:latin typeface="STIX-Regular"/>
              </a:rPr>
              <a:t>bone disease and selected </a:t>
            </a:r>
            <a:r>
              <a:rPr lang="en-US" dirty="0" smtClean="0">
                <a:latin typeface="STIX-Regular"/>
              </a:rPr>
              <a:t>patients should </a:t>
            </a:r>
            <a:r>
              <a:rPr lang="en-US" dirty="0">
                <a:latin typeface="STIX-Regular"/>
              </a:rPr>
              <a:t>undergo </a:t>
            </a:r>
            <a:r>
              <a:rPr lang="en-US" dirty="0" err="1">
                <a:latin typeface="STIX-Regular"/>
              </a:rPr>
              <a:t>undecalcified</a:t>
            </a:r>
            <a:r>
              <a:rPr lang="en-US" dirty="0">
                <a:latin typeface="STIX-Regular"/>
              </a:rPr>
              <a:t> iliac bone biopsy if </a:t>
            </a:r>
            <a:r>
              <a:rPr lang="en-US" dirty="0" smtClean="0">
                <a:latin typeface="STIX-Regular"/>
              </a:rPr>
              <a:t>facilities are </a:t>
            </a:r>
            <a:r>
              <a:rPr lang="en-US" dirty="0">
                <a:latin typeface="STIX-Regular"/>
              </a:rPr>
              <a:t>available, to guide correct decision-making </a:t>
            </a:r>
            <a:r>
              <a:rPr lang="en-US" dirty="0" smtClean="0">
                <a:latin typeface="STIX-Regular"/>
              </a:rPr>
              <a:t>for the </a:t>
            </a:r>
            <a:r>
              <a:rPr lang="en-US" dirty="0">
                <a:latin typeface="STIX-Regular"/>
              </a:rPr>
              <a:t>management of </a:t>
            </a:r>
            <a:r>
              <a:rPr lang="en-US" dirty="0" smtClean="0">
                <a:latin typeface="STIX-Regular"/>
              </a:rPr>
              <a:t>osteoporosis</a:t>
            </a:r>
            <a:endParaRPr lang="en-US" dirty="0"/>
          </a:p>
        </p:txBody>
      </p:sp>
    </p:spTree>
    <p:extLst>
      <p:ext uri="{BB962C8B-B14F-4D97-AF65-F5344CB8AC3E}">
        <p14:creationId xmlns:p14="http://schemas.microsoft.com/office/powerpoint/2010/main" val="3041230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Drug Holiday</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The concept of a “drug holiday” has been proposed </a:t>
            </a:r>
            <a:r>
              <a:rPr lang="en-US" dirty="0" smtClean="0"/>
              <a:t>to potentially </a:t>
            </a:r>
            <a:r>
              <a:rPr lang="en-US" dirty="0"/>
              <a:t>reduce the incidence of the rare adverse </a:t>
            </a:r>
            <a:r>
              <a:rPr lang="en-US" dirty="0" smtClean="0"/>
              <a:t>events associated </a:t>
            </a:r>
            <a:r>
              <a:rPr lang="en-US" dirty="0"/>
              <a:t>with long-term anti-resorptive therapy [99</a:t>
            </a:r>
            <a:r>
              <a:rPr lang="en-US" dirty="0" smtClean="0"/>
              <a:t>]. However</a:t>
            </a:r>
            <a:r>
              <a:rPr lang="en-US" dirty="0"/>
              <a:t>, the recommendation for drug holidays is still </a:t>
            </a:r>
            <a:r>
              <a:rPr lang="en-US" dirty="0" smtClean="0"/>
              <a:t>a matter </a:t>
            </a:r>
            <a:r>
              <a:rPr lang="en-US" dirty="0"/>
              <a:t>of debate [100], especially since there is a </a:t>
            </a:r>
            <a:r>
              <a:rPr lang="en-US" dirty="0" smtClean="0"/>
              <a:t>dearth of </a:t>
            </a:r>
            <a:r>
              <a:rPr lang="en-US" dirty="0"/>
              <a:t>data from India. </a:t>
            </a:r>
            <a:endParaRPr lang="en-US" dirty="0" smtClean="0"/>
          </a:p>
          <a:p>
            <a:r>
              <a:rPr lang="en-US" dirty="0" smtClean="0"/>
              <a:t>However</a:t>
            </a:r>
            <a:r>
              <a:rPr lang="en-US" dirty="0"/>
              <a:t>, the Endocrine </a:t>
            </a:r>
            <a:r>
              <a:rPr lang="en-US" dirty="0" smtClean="0"/>
              <a:t>Society guidelines </a:t>
            </a:r>
            <a:r>
              <a:rPr lang="en-US" dirty="0"/>
              <a:t>2020 do recommend a drug holiday in </a:t>
            </a:r>
            <a:r>
              <a:rPr lang="en-US" dirty="0" smtClean="0"/>
              <a:t>selected groups </a:t>
            </a:r>
            <a:r>
              <a:rPr lang="en-US" dirty="0"/>
              <a:t>of patients [59]. </a:t>
            </a:r>
            <a:endParaRPr lang="en-US" dirty="0" smtClean="0"/>
          </a:p>
          <a:p>
            <a:r>
              <a:rPr lang="en-US" dirty="0" smtClean="0"/>
              <a:t>In </a:t>
            </a:r>
            <a:r>
              <a:rPr lang="en-US" dirty="0"/>
              <a:t>patients on </a:t>
            </a:r>
            <a:r>
              <a:rPr lang="en-US" dirty="0" smtClean="0"/>
              <a:t>bisphosphonate therapy</a:t>
            </a:r>
            <a:r>
              <a:rPr lang="en-US" dirty="0"/>
              <a:t>, fracture risk needs to be evaluated after 3–5 </a:t>
            </a:r>
            <a:r>
              <a:rPr lang="en-US" dirty="0" smtClean="0"/>
              <a:t>years (3 </a:t>
            </a:r>
            <a:r>
              <a:rPr lang="en-US" dirty="0"/>
              <a:t>years for intravenous, 5 years for oral therapy). </a:t>
            </a:r>
            <a:r>
              <a:rPr lang="en-US" dirty="0" smtClean="0"/>
              <a:t>however</a:t>
            </a:r>
            <a:r>
              <a:rPr lang="en-US" dirty="0"/>
              <a:t>, fracture risk needs to </a:t>
            </a:r>
            <a:r>
              <a:rPr lang="en-US" dirty="0" smtClean="0"/>
              <a:t>be evaluated </a:t>
            </a:r>
            <a:r>
              <a:rPr lang="en-US" dirty="0"/>
              <a:t>regularly at 2–4 year intervals, with therapy </a:t>
            </a:r>
            <a:r>
              <a:rPr lang="en-US" dirty="0" smtClean="0"/>
              <a:t>being reinstituted </a:t>
            </a:r>
            <a:r>
              <a:rPr lang="en-US" dirty="0"/>
              <a:t>if the patient falls into the high-risk </a:t>
            </a:r>
            <a:r>
              <a:rPr lang="en-US" dirty="0" smtClean="0"/>
              <a:t>category. </a:t>
            </a:r>
          </a:p>
          <a:p>
            <a:r>
              <a:rPr lang="en-US" dirty="0" smtClean="0"/>
              <a:t>In </a:t>
            </a:r>
            <a:r>
              <a:rPr lang="en-US" dirty="0"/>
              <a:t>patients on denosumab therapy, fracture risk needs to </a:t>
            </a:r>
            <a:r>
              <a:rPr lang="en-US" dirty="0" smtClean="0"/>
              <a:t>be evaluated </a:t>
            </a:r>
            <a:r>
              <a:rPr lang="en-US" dirty="0"/>
              <a:t>in 5–10 years. </a:t>
            </a:r>
            <a:r>
              <a:rPr lang="en-US" dirty="0" smtClean="0"/>
              <a:t>A </a:t>
            </a:r>
            <a:r>
              <a:rPr lang="en-US" dirty="0"/>
              <a:t>drug holiday can be </a:t>
            </a:r>
            <a:r>
              <a:rPr lang="en-US" dirty="0" smtClean="0"/>
              <a:t>considered in </a:t>
            </a:r>
            <a:r>
              <a:rPr lang="en-US" dirty="0"/>
              <a:t>low-moderate risk patients following a course of </a:t>
            </a:r>
            <a:r>
              <a:rPr lang="en-US" dirty="0" smtClean="0"/>
              <a:t>bisphosphonate with </a:t>
            </a:r>
            <a:r>
              <a:rPr lang="en-US" dirty="0"/>
              <a:t>fracture risk being revaluated every 1–3 year.</a:t>
            </a:r>
          </a:p>
          <a:p>
            <a:r>
              <a:rPr lang="en-US" dirty="0"/>
              <a:t>There </a:t>
            </a:r>
            <a:r>
              <a:rPr lang="en-US" dirty="0" smtClean="0"/>
              <a:t>is</a:t>
            </a:r>
            <a:r>
              <a:rPr lang="en-US" dirty="0"/>
              <a:t> no consensus on using BTMs to assess the need </a:t>
            </a:r>
            <a:r>
              <a:rPr lang="en-US" dirty="0" smtClean="0"/>
              <a:t>for drug </a:t>
            </a:r>
            <a:r>
              <a:rPr lang="en-US" dirty="0"/>
              <a:t>holiday [95].</a:t>
            </a:r>
          </a:p>
        </p:txBody>
      </p:sp>
    </p:spTree>
    <p:extLst>
      <p:ext uri="{BB962C8B-B14F-4D97-AF65-F5344CB8AC3E}">
        <p14:creationId xmlns:p14="http://schemas.microsoft.com/office/powerpoint/2010/main" val="4116326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Follow Up of Patients</a:t>
            </a:r>
            <a:endParaRPr lang="en-US" b="1" dirty="0"/>
          </a:p>
        </p:txBody>
      </p:sp>
      <p:sp>
        <p:nvSpPr>
          <p:cNvPr id="3" name="Content Placeholder 2"/>
          <p:cNvSpPr>
            <a:spLocks noGrp="1"/>
          </p:cNvSpPr>
          <p:nvPr>
            <p:ph idx="1"/>
          </p:nvPr>
        </p:nvSpPr>
        <p:spPr/>
        <p:txBody>
          <a:bodyPr>
            <a:normAutofit fontScale="62500" lnSpcReduction="20000"/>
          </a:bodyPr>
          <a:lstStyle/>
          <a:p>
            <a:r>
              <a:rPr lang="en-US" dirty="0" smtClean="0">
                <a:solidFill>
                  <a:srgbClr val="000000"/>
                </a:solidFill>
                <a:latin typeface="STIX-Regular"/>
              </a:rPr>
              <a:t>There exists no consensus regarding the frequency of follow- up for patients on anti-osteoporotic therapy. The first follow-up can be planned after 3 months following initiation of therapy. Thereafter, patients can be followed up at 3–6 monthly intervals for 2–3 subsequent contacts followed by annual visits [</a:t>
            </a:r>
            <a:r>
              <a:rPr lang="en-US" dirty="0" smtClean="0">
                <a:solidFill>
                  <a:srgbClr val="0000FF"/>
                </a:solidFill>
                <a:latin typeface="STIX-Regular"/>
              </a:rPr>
              <a:t>21</a:t>
            </a:r>
            <a:r>
              <a:rPr lang="en-US" dirty="0" smtClean="0">
                <a:solidFill>
                  <a:srgbClr val="000000"/>
                </a:solidFill>
                <a:latin typeface="STIX-Regular"/>
              </a:rPr>
              <a:t>]. </a:t>
            </a:r>
          </a:p>
          <a:p>
            <a:r>
              <a:rPr lang="en-US" dirty="0" smtClean="0">
                <a:latin typeface="STIX-Regular"/>
              </a:rPr>
              <a:t>At each visit, a brief history with an emphasis on assessing new incident fractures, new-onset/worsening of kyphosis/ scoliosis, new-onset or worsening of back pain, and perceptible height loss should be elicited. A history of falls </a:t>
            </a:r>
            <a:r>
              <a:rPr lang="en-US" dirty="0" err="1" smtClean="0">
                <a:latin typeface="STIX-Regular"/>
              </a:rPr>
              <a:t>isa</a:t>
            </a:r>
            <a:r>
              <a:rPr lang="en-US" dirty="0" smtClean="0">
                <a:latin typeface="STIX-Regular"/>
              </a:rPr>
              <a:t> predictor of future falls and hence should be specifically queried. Patients should also be asked about the possible side effects of anti-osteoporotic therapy, </a:t>
            </a:r>
            <a:r>
              <a:rPr lang="en-US" b="1" dirty="0" smtClean="0">
                <a:latin typeface="STIX-Regular"/>
              </a:rPr>
              <a:t>notably, thigh and jaw pain</a:t>
            </a:r>
            <a:r>
              <a:rPr lang="en-US" dirty="0" smtClean="0">
                <a:latin typeface="STIX-Regular"/>
              </a:rPr>
              <a:t>.</a:t>
            </a:r>
          </a:p>
          <a:p>
            <a:r>
              <a:rPr lang="en-US" dirty="0">
                <a:latin typeface="STIX-Regular"/>
              </a:rPr>
              <a:t>A short physical examination focusing on the patient’s </a:t>
            </a:r>
            <a:r>
              <a:rPr lang="en-US" dirty="0" smtClean="0">
                <a:latin typeface="STIX-Regular"/>
              </a:rPr>
              <a:t>height </a:t>
            </a:r>
            <a:r>
              <a:rPr lang="en-US" dirty="0">
                <a:latin typeface="STIX-Regular"/>
              </a:rPr>
              <a:t>should be undertaken. Other characteristics to </a:t>
            </a:r>
            <a:r>
              <a:rPr lang="en-US" dirty="0" smtClean="0">
                <a:latin typeface="STIX-Regular"/>
              </a:rPr>
              <a:t>assess include </a:t>
            </a:r>
            <a:r>
              <a:rPr lang="en-US" dirty="0">
                <a:latin typeface="STIX-Regular"/>
              </a:rPr>
              <a:t>spinal tenderness, kyphosis, decreased </a:t>
            </a:r>
            <a:r>
              <a:rPr lang="en-US" dirty="0" smtClean="0">
                <a:latin typeface="STIX-Regular"/>
              </a:rPr>
              <a:t>spacing between </a:t>
            </a:r>
            <a:r>
              <a:rPr lang="en-US" dirty="0">
                <a:latin typeface="STIX-Regular"/>
              </a:rPr>
              <a:t>lower ribs and pelvis, and oral hygiene. Patients </a:t>
            </a:r>
            <a:r>
              <a:rPr lang="en-US" dirty="0" smtClean="0">
                <a:latin typeface="STIX-Regular"/>
              </a:rPr>
              <a:t>on anti-resorptive </a:t>
            </a:r>
            <a:r>
              <a:rPr lang="en-US" dirty="0">
                <a:latin typeface="STIX-Regular"/>
              </a:rPr>
              <a:t>therapy with poor dentition may be </a:t>
            </a:r>
            <a:r>
              <a:rPr lang="en-US" dirty="0" smtClean="0">
                <a:latin typeface="STIX-Regular"/>
              </a:rPr>
              <a:t>referred to </a:t>
            </a:r>
            <a:r>
              <a:rPr lang="en-US" dirty="0">
                <a:latin typeface="STIX-Regular"/>
              </a:rPr>
              <a:t>a dental physician for a detailed oral evaluation</a:t>
            </a:r>
            <a:r>
              <a:rPr lang="en-US" dirty="0" smtClean="0">
                <a:latin typeface="STIX-Regular"/>
              </a:rPr>
              <a:t>.</a:t>
            </a:r>
          </a:p>
          <a:p>
            <a:r>
              <a:rPr lang="en-US" dirty="0" smtClean="0">
                <a:latin typeface="STIX-Regular"/>
              </a:rPr>
              <a:t>Biochemical testing- serum 25 OHD, renal function, serum calcium; initially 3 to 6 months intervals and then yearly</a:t>
            </a:r>
          </a:p>
          <a:p>
            <a:r>
              <a:rPr lang="en-US" dirty="0" smtClean="0">
                <a:latin typeface="STIX-Regular"/>
              </a:rPr>
              <a:t>X-rays of spine- annually as appropriate</a:t>
            </a:r>
          </a:p>
          <a:p>
            <a:r>
              <a:rPr lang="en-US" dirty="0" smtClean="0">
                <a:latin typeface="STIX-Regular"/>
              </a:rPr>
              <a:t>DXA monitoring- every 1 to 3 years as appropriate</a:t>
            </a:r>
          </a:p>
          <a:p>
            <a:r>
              <a:rPr lang="en-US" dirty="0" smtClean="0">
                <a:latin typeface="STIX-Regular"/>
              </a:rPr>
              <a:t>Bone Turnover markers- may help to assess compliance/response and effective of the drug.</a:t>
            </a:r>
            <a:endParaRPr lang="en-US" dirty="0"/>
          </a:p>
        </p:txBody>
      </p:sp>
    </p:spTree>
    <p:extLst>
      <p:ext uri="{BB962C8B-B14F-4D97-AF65-F5344CB8AC3E}">
        <p14:creationId xmlns:p14="http://schemas.microsoft.com/office/powerpoint/2010/main" val="4278014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Diagnosis of osteoporosis can be made in a patient with minimal trauma fracture without the aid of any other </a:t>
            </a:r>
            <a:r>
              <a:rPr lang="en-US" dirty="0" smtClean="0"/>
              <a:t>diagnostic tools</a:t>
            </a:r>
            <a:r>
              <a:rPr lang="en-US" dirty="0"/>
              <a:t>. </a:t>
            </a:r>
            <a:endParaRPr lang="en-US" dirty="0" smtClean="0"/>
          </a:p>
          <a:p>
            <a:r>
              <a:rPr lang="en-US" dirty="0" smtClean="0"/>
              <a:t>In </a:t>
            </a:r>
            <a:r>
              <a:rPr lang="en-US" dirty="0"/>
              <a:t>others, bone mineral density measured by dual-energy X-ray absorptiometry remains the modality of </a:t>
            </a:r>
            <a:r>
              <a:rPr lang="en-US" dirty="0" smtClean="0"/>
              <a:t>choice. </a:t>
            </a:r>
          </a:p>
          <a:p>
            <a:r>
              <a:rPr lang="en-US" dirty="0" smtClean="0"/>
              <a:t>Data </a:t>
            </a:r>
            <a:r>
              <a:rPr lang="en-US" dirty="0"/>
              <a:t>indicates that osteoporotic fractures occur at an earlier age in Indians than in the West; hence, screening for </a:t>
            </a:r>
            <a:r>
              <a:rPr lang="en-US" dirty="0" smtClean="0"/>
              <a:t>osteoporosis should </a:t>
            </a:r>
            <a:r>
              <a:rPr lang="en-US" dirty="0"/>
              <a:t>begin at an earlier age. </a:t>
            </a:r>
            <a:endParaRPr lang="en-US" dirty="0" smtClean="0"/>
          </a:p>
          <a:p>
            <a:r>
              <a:rPr lang="en-US" dirty="0" smtClean="0"/>
              <a:t>FRAX </a:t>
            </a:r>
            <a:r>
              <a:rPr lang="en-US" dirty="0"/>
              <a:t>can be used for fracture risk estimation; however, it may underestimate the risk of </a:t>
            </a:r>
            <a:r>
              <a:rPr lang="en-US" dirty="0" smtClean="0"/>
              <a:t>future fractures </a:t>
            </a:r>
            <a:r>
              <a:rPr lang="en-US" dirty="0"/>
              <a:t>in our population and still needs validation. </a:t>
            </a:r>
            <a:endParaRPr lang="en-US" dirty="0" smtClean="0"/>
          </a:p>
          <a:p>
            <a:r>
              <a:rPr lang="en-US" dirty="0" smtClean="0"/>
              <a:t>Maintaining adequate calcium intake and optimum </a:t>
            </a:r>
            <a:r>
              <a:rPr lang="en-US" dirty="0"/>
              <a:t>serum 25-hydroxyvitamin D levels </a:t>
            </a:r>
            <a:r>
              <a:rPr lang="en-US" dirty="0" smtClean="0"/>
              <a:t>are essential, which</a:t>
            </a:r>
            <a:r>
              <a:rPr lang="en-US" dirty="0"/>
              <a:t>, in most cases, would require regular </a:t>
            </a:r>
            <a:r>
              <a:rPr lang="en-US" dirty="0" smtClean="0"/>
              <a:t>calcium and vitamin </a:t>
            </a:r>
            <a:r>
              <a:rPr lang="en-US" dirty="0"/>
              <a:t>D supplementation. </a:t>
            </a:r>
            <a:endParaRPr lang="en-US" dirty="0" smtClean="0"/>
          </a:p>
          <a:p>
            <a:r>
              <a:rPr lang="en-US" dirty="0" smtClean="0"/>
              <a:t>Pharmacotherapy </a:t>
            </a:r>
            <a:r>
              <a:rPr lang="en-US" dirty="0"/>
              <a:t>should be guided by the </a:t>
            </a:r>
            <a:r>
              <a:rPr lang="en-US" dirty="0" smtClean="0"/>
              <a:t>presence/absence </a:t>
            </a:r>
            <a:r>
              <a:rPr lang="en-US" dirty="0"/>
              <a:t>of vertebral/hip fractures or the severity of risk based on clinical factors, although bisphosphonates remain the </a:t>
            </a:r>
            <a:r>
              <a:rPr lang="en-US" dirty="0" smtClean="0"/>
              <a:t>first choice </a:t>
            </a:r>
            <a:r>
              <a:rPr lang="en-US" dirty="0"/>
              <a:t>in most cases. Regular follow-up is essential to ensure adherence and response to therapy.</a:t>
            </a:r>
          </a:p>
        </p:txBody>
      </p:sp>
    </p:spTree>
    <p:extLst>
      <p:ext uri="{BB962C8B-B14F-4D97-AF65-F5344CB8AC3E}">
        <p14:creationId xmlns:p14="http://schemas.microsoft.com/office/powerpoint/2010/main" val="1771617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Position Paper vs. Guidelines</a:t>
            </a:r>
            <a:endParaRPr lang="en-US" b="1" dirty="0"/>
          </a:p>
        </p:txBody>
      </p:sp>
      <p:sp>
        <p:nvSpPr>
          <p:cNvPr id="3" name="Content Placeholder 2"/>
          <p:cNvSpPr>
            <a:spLocks noGrp="1"/>
          </p:cNvSpPr>
          <p:nvPr>
            <p:ph idx="1"/>
          </p:nvPr>
        </p:nvSpPr>
        <p:spPr/>
        <p:txBody>
          <a:bodyPr/>
          <a:lstStyle/>
          <a:p>
            <a:r>
              <a:rPr lang="en-US" b="1" dirty="0" smtClean="0"/>
              <a:t>A Position Paper </a:t>
            </a:r>
            <a:r>
              <a:rPr lang="en-US" dirty="0"/>
              <a:t>is a detailed policy report, drafted by members of a society, that explains or advocates a certain course of action. It’s commonly derived from research support studies</a:t>
            </a:r>
            <a:r>
              <a:rPr lang="en-US" dirty="0" smtClean="0"/>
              <a:t>.</a:t>
            </a:r>
          </a:p>
          <a:p>
            <a:r>
              <a:rPr lang="en-US" b="1" dirty="0" smtClean="0"/>
              <a:t>Practice Guidelines </a:t>
            </a:r>
            <a:r>
              <a:rPr lang="en-US" dirty="0" smtClean="0"/>
              <a:t>are systematically developed statements based on the best evidence and the most current data. These guidelines</a:t>
            </a:r>
            <a:r>
              <a:rPr lang="en-US" b="1" dirty="0" smtClean="0"/>
              <a:t> </a:t>
            </a:r>
            <a:r>
              <a:rPr lang="en-US" dirty="0" smtClean="0"/>
              <a:t>are ideal </a:t>
            </a:r>
            <a:r>
              <a:rPr lang="en-US" dirty="0"/>
              <a:t>for helping both practitioners and patients make healthcare decisions in specific </a:t>
            </a:r>
            <a:r>
              <a:rPr lang="en-US" dirty="0" smtClean="0"/>
              <a:t>circumstances and help </a:t>
            </a:r>
            <a:r>
              <a:rPr lang="en-US" dirty="0"/>
              <a:t>standardize medical care and improve the quality of care</a:t>
            </a:r>
            <a:r>
              <a:rPr lang="en-US" dirty="0" smtClean="0"/>
              <a:t>.</a:t>
            </a:r>
            <a:r>
              <a:rPr lang="en-US" dirty="0">
                <a:solidFill>
                  <a:schemeClr val="bg2">
                    <a:lumMod val="50000"/>
                  </a:schemeClr>
                </a:solidFill>
              </a:rPr>
              <a:t> </a:t>
            </a:r>
            <a:endParaRPr lang="en-US" dirty="0" smtClean="0">
              <a:solidFill>
                <a:schemeClr val="bg2">
                  <a:lumMod val="50000"/>
                </a:schemeClr>
              </a:solidFill>
            </a:endParaRPr>
          </a:p>
          <a:p>
            <a:pPr marL="0" indent="0">
              <a:buNone/>
            </a:pPr>
            <a:r>
              <a:rPr lang="en-US" i="1" dirty="0" smtClean="0">
                <a:solidFill>
                  <a:schemeClr val="bg2">
                    <a:lumMod val="50000"/>
                  </a:schemeClr>
                </a:solidFill>
              </a:rPr>
              <a:t>We </a:t>
            </a:r>
            <a:r>
              <a:rPr lang="en-US" i="1" dirty="0">
                <a:solidFill>
                  <a:schemeClr val="bg2">
                    <a:lumMod val="50000"/>
                  </a:schemeClr>
                </a:solidFill>
              </a:rPr>
              <a:t>don’t yet have enough data from India to come up </a:t>
            </a:r>
            <a:r>
              <a:rPr lang="en-US" i="1" dirty="0" smtClean="0">
                <a:solidFill>
                  <a:schemeClr val="bg2">
                    <a:lumMod val="50000"/>
                  </a:schemeClr>
                </a:solidFill>
              </a:rPr>
              <a:t>Guidelines for Osteoporosis management</a:t>
            </a:r>
            <a:endParaRPr lang="en-US" i="1" dirty="0">
              <a:solidFill>
                <a:schemeClr val="bg2">
                  <a:lumMod val="50000"/>
                </a:schemeClr>
              </a:solidFill>
            </a:endParaRPr>
          </a:p>
          <a:p>
            <a:endParaRPr lang="en-US" dirty="0"/>
          </a:p>
        </p:txBody>
      </p:sp>
    </p:spTree>
    <p:extLst>
      <p:ext uri="{BB962C8B-B14F-4D97-AF65-F5344CB8AC3E}">
        <p14:creationId xmlns:p14="http://schemas.microsoft.com/office/powerpoint/2010/main" val="203639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of Osteoporosis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solidFill>
                  <a:schemeClr val="tx1">
                    <a:lumMod val="50000"/>
                    <a:lumOff val="50000"/>
                  </a:schemeClr>
                </a:solidFill>
              </a:rPr>
              <a:t>Population in India is aging and surviving longer and therefore prevalence of osteoporosis will increase in coming years. However, there are no accurate data available on the incidence or prevalence of this disease in India.  </a:t>
            </a:r>
          </a:p>
          <a:p>
            <a:r>
              <a:rPr lang="en-US" dirty="0" smtClean="0"/>
              <a:t>Most data on the prevalence of osteoporosis among women in India come from studies conducted in small groups spread across the country, and estimates from 2015 have suggested that 20% of the 230 million Indian women over age 50 have osteoporosis [4, 5]. Prevalence of osteoporosis ranging from 8 to 62% in Indian women of different age groups has been reported in several studies [6–14]. The prevalence of osteoporosis in males older than 50 years is also variable, ranging from 8.5 to 24.6% [9, 15, 16].</a:t>
            </a:r>
          </a:p>
          <a:p>
            <a:r>
              <a:rPr lang="en-US" dirty="0" smtClean="0"/>
              <a:t>A 2001 study in expatriate Indians in Singapore showed that the incidence of hip fracture in the Indian population was 361 for women and 128 for men per 1,00,000 population</a:t>
            </a:r>
            <a:endParaRPr lang="en-US" dirty="0"/>
          </a:p>
        </p:txBody>
      </p:sp>
    </p:spTree>
    <p:extLst>
      <p:ext uri="{BB962C8B-B14F-4D97-AF65-F5344CB8AC3E}">
        <p14:creationId xmlns:p14="http://schemas.microsoft.com/office/powerpoint/2010/main" val="156854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Urbanization appears to be associated with an increased prevalence of osteoporosis due to lifestyle habits such as sedentary lifestyle, increased indoor living, and lower sun exposure [4]. </a:t>
            </a:r>
          </a:p>
          <a:p>
            <a:r>
              <a:rPr lang="en-US" dirty="0" smtClean="0"/>
              <a:t>The awareness of osteoporosis is low in India, with surveys indicating that only 10–15% of Indians are aware of the disease [17].</a:t>
            </a:r>
          </a:p>
          <a:p>
            <a:r>
              <a:rPr lang="en-US" dirty="0" smtClean="0"/>
              <a:t>According to the International Osteoporosis Federation, the availability of dual-energy X-ray absorptiometry instruments (DXA), a key tool for diagnosing osteoporosis, is about 0.26 per million in India, far below the recommended number of 10.6 per million [18]. Moreover, most of the DXA instruments are located in urban areas, and even many large cities in India do not have DXA facilities. Furthermore, the fact remains that the cost of DXA and osteoporosis treatments are largely not covered by insurance. India fares poorly compared to the more developed Asian countries like Japan and Korea, where availability of DXA is much higher (20.8 and 24.5 per million, respectively) [19]</a:t>
            </a:r>
          </a:p>
          <a:p>
            <a:pPr marL="0" indent="0">
              <a:buNone/>
            </a:pPr>
            <a:r>
              <a:rPr lang="en-US" dirty="0" smtClean="0">
                <a:solidFill>
                  <a:schemeClr val="bg2">
                    <a:lumMod val="50000"/>
                  </a:schemeClr>
                </a:solidFill>
              </a:rPr>
              <a:t>Low awareness of disease and poor availability of DXA are among factors associated with not having a good handle on osteoporosis in India</a:t>
            </a:r>
            <a:endParaRPr lang="en-US" dirty="0">
              <a:solidFill>
                <a:schemeClr val="bg2">
                  <a:lumMod val="50000"/>
                </a:schemeClr>
              </a:solidFill>
            </a:endParaRPr>
          </a:p>
        </p:txBody>
      </p:sp>
    </p:spTree>
    <p:extLst>
      <p:ext uri="{BB962C8B-B14F-4D97-AF65-F5344CB8AC3E}">
        <p14:creationId xmlns:p14="http://schemas.microsoft.com/office/powerpoint/2010/main" val="1365274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Emphasis of position paper</a:t>
            </a:r>
            <a:endParaRPr lang="en-US" dirty="0"/>
          </a:p>
        </p:txBody>
      </p:sp>
      <p:pic>
        <p:nvPicPr>
          <p:cNvPr id="6" name="Content Placeholder 5"/>
          <p:cNvPicPr>
            <a:picLocks noGrp="1" noChangeAspect="1"/>
          </p:cNvPicPr>
          <p:nvPr>
            <p:ph idx="1"/>
          </p:nvPr>
        </p:nvPicPr>
        <p:blipFill>
          <a:blip r:embed="rId2"/>
          <a:stretch>
            <a:fillRect/>
          </a:stretch>
        </p:blipFill>
        <p:spPr>
          <a:xfrm>
            <a:off x="1053870" y="2003729"/>
            <a:ext cx="9593550" cy="3800723"/>
          </a:xfrm>
          <a:prstGeom prst="rect">
            <a:avLst/>
          </a:prstGeom>
        </p:spPr>
      </p:pic>
    </p:spTree>
    <p:extLst>
      <p:ext uri="{BB962C8B-B14F-4D97-AF65-F5344CB8AC3E}">
        <p14:creationId xmlns:p14="http://schemas.microsoft.com/office/powerpoint/2010/main" val="4037988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Factors for Osteoporosis </a:t>
            </a:r>
            <a:r>
              <a:rPr lang="en-US" sz="2800" b="1" i="1" dirty="0" smtClean="0">
                <a:solidFill>
                  <a:schemeClr val="bg2">
                    <a:lumMod val="50000"/>
                  </a:schemeClr>
                </a:solidFill>
              </a:rPr>
              <a:t>(No different than other populations)</a:t>
            </a:r>
            <a:endParaRPr lang="en-US" sz="2800" b="1" i="1" dirty="0">
              <a:solidFill>
                <a:schemeClr val="bg2">
                  <a:lumMod val="50000"/>
                </a:schemeClr>
              </a:solidFill>
            </a:endParaRPr>
          </a:p>
        </p:txBody>
      </p:sp>
      <p:pic>
        <p:nvPicPr>
          <p:cNvPr id="4" name="Content Placeholder 3"/>
          <p:cNvPicPr>
            <a:picLocks noGrp="1" noChangeAspect="1"/>
          </p:cNvPicPr>
          <p:nvPr>
            <p:ph idx="1"/>
          </p:nvPr>
        </p:nvPicPr>
        <p:blipFill>
          <a:blip r:embed="rId2"/>
          <a:stretch>
            <a:fillRect/>
          </a:stretch>
        </p:blipFill>
        <p:spPr>
          <a:xfrm>
            <a:off x="2568000" y="2129294"/>
            <a:ext cx="7056000" cy="3744000"/>
          </a:xfrm>
          <a:prstGeom prst="rect">
            <a:avLst/>
          </a:prstGeom>
        </p:spPr>
      </p:pic>
    </p:spTree>
    <p:extLst>
      <p:ext uri="{BB962C8B-B14F-4D97-AF65-F5344CB8AC3E}">
        <p14:creationId xmlns:p14="http://schemas.microsoft.com/office/powerpoint/2010/main" val="2098397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Race/Genetics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solidFill>
                  <a:schemeClr val="tx1">
                    <a:lumMod val="50000"/>
                    <a:lumOff val="50000"/>
                  </a:schemeClr>
                </a:solidFill>
              </a:rPr>
              <a:t>Generalizing all Indians as a single race assumes uniformity of genetics across the population. It is becoming clear that Race (as either self-assigned by patient or a physician) is not an easily defined concept and may be </a:t>
            </a:r>
            <a:r>
              <a:rPr lang="en-US" i="1" dirty="0">
                <a:solidFill>
                  <a:schemeClr val="tx1">
                    <a:lumMod val="50000"/>
                    <a:lumOff val="50000"/>
                  </a:schemeClr>
                </a:solidFill>
              </a:rPr>
              <a:t>a poor surrogate for genetics</a:t>
            </a:r>
            <a:endParaRPr lang="en-US" i="1" dirty="0" smtClean="0">
              <a:solidFill>
                <a:schemeClr val="tx1">
                  <a:lumMod val="50000"/>
                  <a:lumOff val="50000"/>
                </a:schemeClr>
              </a:solidFill>
            </a:endParaRPr>
          </a:p>
          <a:p>
            <a:r>
              <a:rPr lang="en-US" dirty="0" smtClean="0"/>
              <a:t>Although </a:t>
            </a:r>
            <a:r>
              <a:rPr lang="en-US" dirty="0"/>
              <a:t>the average age at menarche </a:t>
            </a:r>
            <a:r>
              <a:rPr lang="en-US" dirty="0" smtClean="0"/>
              <a:t>in Indian </a:t>
            </a:r>
            <a:r>
              <a:rPr lang="en-US" dirty="0"/>
              <a:t>girls is ~ 12.5 years, the average age at </a:t>
            </a:r>
            <a:r>
              <a:rPr lang="en-US" dirty="0" smtClean="0"/>
              <a:t>menopause is </a:t>
            </a:r>
            <a:r>
              <a:rPr lang="en-US" dirty="0"/>
              <a:t>46.2 years which is earlier than that seen in </a:t>
            </a:r>
            <a:r>
              <a:rPr lang="en-US" dirty="0" smtClean="0"/>
              <a:t>non-Indian women </a:t>
            </a:r>
            <a:r>
              <a:rPr lang="en-US" dirty="0"/>
              <a:t>[22], and this is a significant risk factor for the </a:t>
            </a:r>
            <a:r>
              <a:rPr lang="en-US" dirty="0" smtClean="0"/>
              <a:t>development of </a:t>
            </a:r>
            <a:r>
              <a:rPr lang="en-US" dirty="0"/>
              <a:t>osteoporosis in Indian women [13, 23</a:t>
            </a:r>
            <a:r>
              <a:rPr lang="en-US" dirty="0" smtClean="0"/>
              <a:t>].</a:t>
            </a:r>
          </a:p>
          <a:p>
            <a:r>
              <a:rPr lang="en-US" dirty="0"/>
              <a:t>Genetic factors, race, and ethnicity also have a </a:t>
            </a:r>
            <a:r>
              <a:rPr lang="en-US" dirty="0" smtClean="0"/>
              <a:t>major influence </a:t>
            </a:r>
            <a:r>
              <a:rPr lang="en-US" dirty="0"/>
              <a:t>on peak bone mass attainment. Asian </a:t>
            </a:r>
            <a:r>
              <a:rPr lang="en-US" dirty="0" smtClean="0"/>
              <a:t>Indian women </a:t>
            </a:r>
            <a:r>
              <a:rPr lang="en-US" dirty="0"/>
              <a:t>have been shown to have </a:t>
            </a:r>
            <a:r>
              <a:rPr lang="en-US" b="1" dirty="0"/>
              <a:t>5–15% lower bone </a:t>
            </a:r>
            <a:r>
              <a:rPr lang="en-US" b="1" dirty="0" smtClean="0"/>
              <a:t>mineral density </a:t>
            </a:r>
            <a:r>
              <a:rPr lang="en-US" b="1" dirty="0"/>
              <a:t>(BMD) than non-Asian women </a:t>
            </a:r>
            <a:r>
              <a:rPr lang="en-US" dirty="0"/>
              <a:t>[24–26]. </a:t>
            </a:r>
            <a:r>
              <a:rPr lang="en-US" dirty="0" smtClean="0"/>
              <a:t>Also, polymorphisms </a:t>
            </a:r>
            <a:r>
              <a:rPr lang="en-US" dirty="0"/>
              <a:t>in the gene for vitamin D receptors in </a:t>
            </a:r>
            <a:r>
              <a:rPr lang="en-US" dirty="0" smtClean="0"/>
              <a:t>different races </a:t>
            </a:r>
            <a:r>
              <a:rPr lang="en-US" dirty="0"/>
              <a:t>have been suggested to contribute to the </a:t>
            </a:r>
            <a:r>
              <a:rPr lang="en-US" dirty="0" smtClean="0"/>
              <a:t>ethnic differences </a:t>
            </a:r>
            <a:r>
              <a:rPr lang="en-US" dirty="0"/>
              <a:t>in BMD [4, 27, 28].</a:t>
            </a:r>
          </a:p>
        </p:txBody>
      </p:sp>
    </p:spTree>
    <p:extLst>
      <p:ext uri="{BB962C8B-B14F-4D97-AF65-F5344CB8AC3E}">
        <p14:creationId xmlns:p14="http://schemas.microsoft.com/office/powerpoint/2010/main" val="4185657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base for defining Normal BMD</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Most </a:t>
            </a:r>
            <a:r>
              <a:rPr lang="en-US" dirty="0"/>
              <a:t>of the </a:t>
            </a:r>
            <a:r>
              <a:rPr lang="en-US" dirty="0" smtClean="0"/>
              <a:t>data on </a:t>
            </a:r>
            <a:r>
              <a:rPr lang="en-US" dirty="0"/>
              <a:t>fracture/BMD relationship has been derived using </a:t>
            </a:r>
            <a:r>
              <a:rPr lang="en-US" dirty="0" smtClean="0"/>
              <a:t>young Caucasian </a:t>
            </a:r>
            <a:r>
              <a:rPr lang="en-US" dirty="0"/>
              <a:t>women as the reference population. The </a:t>
            </a:r>
            <a:r>
              <a:rPr lang="en-US" dirty="0" smtClean="0"/>
              <a:t>2019 International </a:t>
            </a:r>
            <a:r>
              <a:rPr lang="en-US" dirty="0"/>
              <a:t>Society for Clinical Densitometry (ISCD) </a:t>
            </a:r>
            <a:r>
              <a:rPr lang="en-US" dirty="0" smtClean="0"/>
              <a:t>Official Position </a:t>
            </a:r>
            <a:r>
              <a:rPr lang="en-US" dirty="0"/>
              <a:t>recommends the use of a uniform </a:t>
            </a:r>
            <a:r>
              <a:rPr lang="en-US" dirty="0" smtClean="0"/>
              <a:t>Caucasian (non-race </a:t>
            </a:r>
            <a:r>
              <a:rPr lang="en-US" dirty="0"/>
              <a:t>adjusted) female normative database for </a:t>
            </a:r>
            <a:r>
              <a:rPr lang="en-US" dirty="0" smtClean="0"/>
              <a:t>women of </a:t>
            </a:r>
            <a:r>
              <a:rPr lang="en-US" dirty="0"/>
              <a:t>all ethnic groups. It also states that manufacturers </a:t>
            </a:r>
            <a:r>
              <a:rPr lang="en-US" dirty="0" smtClean="0"/>
              <a:t>should continue </a:t>
            </a:r>
            <a:r>
              <a:rPr lang="en-US" dirty="0"/>
              <a:t>to use NHANES III data as the </a:t>
            </a:r>
            <a:r>
              <a:rPr lang="en-US" dirty="0" smtClean="0"/>
              <a:t>reference standard for </a:t>
            </a:r>
            <a:r>
              <a:rPr lang="en-US" dirty="0"/>
              <a:t>femoral neck and total hip T-scores [49</a:t>
            </a:r>
            <a:r>
              <a:rPr lang="en-US" dirty="0" smtClean="0"/>
              <a:t>].</a:t>
            </a:r>
          </a:p>
          <a:p>
            <a:r>
              <a:rPr lang="en-US" dirty="0"/>
              <a:t>Although normative data on BMD in healthy </a:t>
            </a:r>
            <a:r>
              <a:rPr lang="en-US" dirty="0" smtClean="0"/>
              <a:t>Indian adults </a:t>
            </a:r>
            <a:r>
              <a:rPr lang="en-US" dirty="0"/>
              <a:t>exist [9, 50, 51], at present, there is insufficient </a:t>
            </a:r>
            <a:r>
              <a:rPr lang="en-US" dirty="0" smtClean="0"/>
              <a:t>data to </a:t>
            </a:r>
            <a:r>
              <a:rPr lang="en-US" dirty="0"/>
              <a:t>assess the fracture risk using the Indian BMD </a:t>
            </a:r>
            <a:r>
              <a:rPr lang="en-US" dirty="0" smtClean="0"/>
              <a:t>reference database</a:t>
            </a:r>
            <a:r>
              <a:rPr lang="en-US" dirty="0"/>
              <a:t>. </a:t>
            </a:r>
            <a:r>
              <a:rPr lang="en-US" b="1" dirty="0"/>
              <a:t>Hence, for all practical purposes and in line </a:t>
            </a:r>
            <a:r>
              <a:rPr lang="en-US" b="1" dirty="0" smtClean="0"/>
              <a:t>with the </a:t>
            </a:r>
            <a:r>
              <a:rPr lang="en-US" b="1" dirty="0"/>
              <a:t>2019 ISCD Official Position, the Caucasian female </a:t>
            </a:r>
            <a:r>
              <a:rPr lang="en-US" b="1" dirty="0" smtClean="0"/>
              <a:t>database derived </a:t>
            </a:r>
            <a:r>
              <a:rPr lang="en-US" b="1" dirty="0"/>
              <a:t>from the NHANES III is used as India’s </a:t>
            </a:r>
            <a:r>
              <a:rPr lang="en-US" b="1" dirty="0" smtClean="0"/>
              <a:t>reference population </a:t>
            </a:r>
            <a:r>
              <a:rPr lang="en-US" b="1" dirty="0"/>
              <a:t>for calculating T-scores </a:t>
            </a:r>
            <a:r>
              <a:rPr lang="en-US" dirty="0"/>
              <a:t>[52</a:t>
            </a:r>
            <a:r>
              <a:rPr lang="en-US" dirty="0" smtClean="0"/>
              <a:t>].</a:t>
            </a:r>
          </a:p>
          <a:p>
            <a:pPr marL="0" indent="0">
              <a:buNone/>
            </a:pPr>
            <a:r>
              <a:rPr lang="en-US" b="1" i="1" dirty="0" smtClean="0">
                <a:solidFill>
                  <a:schemeClr val="bg2">
                    <a:lumMod val="50000"/>
                  </a:schemeClr>
                </a:solidFill>
              </a:rPr>
              <a:t>Caucasian female data base is the most validated in terms of its relationship to defining fractures. Both mean values and SD need to be considered for defining normal ranges.  Potential adjustments can be considered especially in small-frame individuals (e.g. using -3.0 as a cut off rather than -2.5 for T-Score)</a:t>
            </a:r>
            <a:endParaRPr lang="en-US" b="1" i="1" dirty="0">
              <a:solidFill>
                <a:schemeClr val="bg2">
                  <a:lumMod val="50000"/>
                </a:schemeClr>
              </a:solidFill>
            </a:endParaRPr>
          </a:p>
        </p:txBody>
      </p:sp>
    </p:spTree>
    <p:extLst>
      <p:ext uri="{BB962C8B-B14F-4D97-AF65-F5344CB8AC3E}">
        <p14:creationId xmlns:p14="http://schemas.microsoft.com/office/powerpoint/2010/main" val="3493791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3369</Words>
  <Application>Microsoft Office PowerPoint</Application>
  <PresentationFormat>Custom</PresentationFormat>
  <Paragraphs>116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Position Paper vs. Guidelines</vt:lpstr>
      <vt:lpstr>Epidemiology of Osteoporosis</vt:lpstr>
      <vt:lpstr>Epidemiology Cont….</vt:lpstr>
      <vt:lpstr>Key Emphasis of position paper</vt:lpstr>
      <vt:lpstr>Risk Factors for Osteoporosis (No different than other populations)</vt:lpstr>
      <vt:lpstr>Race/Genetics </vt:lpstr>
      <vt:lpstr>Data base for defining Normal BMD</vt:lpstr>
      <vt:lpstr>Nutritional Factors</vt:lpstr>
      <vt:lpstr>Diagnosis of Osteoporosis</vt:lpstr>
      <vt:lpstr>Indian-Specific FRAX</vt:lpstr>
      <vt:lpstr>Osteoporosis Risk Assessment Tools</vt:lpstr>
      <vt:lpstr>Osteoporosis Screening Recommendations</vt:lpstr>
      <vt:lpstr>Recommendations Biochemical Investigation</vt:lpstr>
      <vt:lpstr>Bone Turn Over Markers</vt:lpstr>
      <vt:lpstr>Indications for Osteoporosis therapy</vt:lpstr>
      <vt:lpstr>Life Style and Nutrition in OP Management</vt:lpstr>
      <vt:lpstr>Recommendations for initial first‑line therapy for individuals with prevalent vertebral fractures</vt:lpstr>
      <vt:lpstr>Recommendations for initial first‑line therapy for individuals with prevalent hip fracture</vt:lpstr>
      <vt:lpstr>Recommendations for initial first‑line therapy for high‑risk individuals without prevalent fractures</vt:lpstr>
      <vt:lpstr>Recommendations for the use of sequential therapies in the management of osteoporosis [79]</vt:lpstr>
      <vt:lpstr>Recommendations- Other Agents</vt:lpstr>
      <vt:lpstr>Recommendations for the management of osteoporosis in chronic kidney disease patients and those on hemodialysis</vt:lpstr>
      <vt:lpstr>Drug Holiday</vt:lpstr>
      <vt:lpstr>Follow Up of Patients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Kukreja, Subhash C</dc:creator>
  <cp:lastModifiedBy>User</cp:lastModifiedBy>
  <cp:revision>33</cp:revision>
  <dcterms:created xsi:type="dcterms:W3CDTF">2021-10-24T22:26:47Z</dcterms:created>
  <dcterms:modified xsi:type="dcterms:W3CDTF">2021-12-06T08:30:02Z</dcterms:modified>
</cp:coreProperties>
</file>